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5846" y="904328"/>
            <a:ext cx="4180306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hlink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FF000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88623" y="2246668"/>
            <a:ext cx="2214753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FF000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36761" y="1730971"/>
            <a:ext cx="7318476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3.jpg"/><Relationship Id="rId7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1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43772" y="2073452"/>
            <a:ext cx="77044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3285" algn="l"/>
              </a:tabLst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磁感应强度	磁通量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（第二课时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237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680"/>
                <a:gridCol w="1520190"/>
                <a:gridCol w="412813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主讲人：杨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柳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27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992" y="4486655"/>
            <a:ext cx="2055876" cy="170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0080" y="2360676"/>
            <a:ext cx="3800855" cy="179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匀强磁场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992" y="4486655"/>
            <a:ext cx="2055876" cy="170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0080" y="2360676"/>
            <a:ext cx="3800855" cy="179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01711" y="1722120"/>
            <a:ext cx="2741676" cy="4471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匀强磁场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992" y="4486655"/>
            <a:ext cx="2055876" cy="170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45964" y="4472940"/>
            <a:ext cx="2904743" cy="1720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0080" y="2360676"/>
            <a:ext cx="3800855" cy="1799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7759" y="2304288"/>
            <a:ext cx="3165347" cy="1914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51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匀</a:t>
            </a: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0992" y="4486655"/>
            <a:ext cx="2055876" cy="170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05316" y="4456176"/>
            <a:ext cx="2221992" cy="1738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45964" y="4472940"/>
            <a:ext cx="2904743" cy="1720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080" y="2360676"/>
            <a:ext cx="3800855" cy="1799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37759" y="2304288"/>
            <a:ext cx="3165347" cy="1914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88552" y="2189988"/>
            <a:ext cx="2153411" cy="2142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51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匀</a:t>
            </a: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6748" y="2087879"/>
            <a:ext cx="6502908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51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匀</a:t>
            </a: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25941" y="1397838"/>
            <a:ext cx="234315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20" i="1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31069" y="3054921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65813" y="2989935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31069" y="3168040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5813" y="3103664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376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1069" y="328176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31069" y="328176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5813" y="3216782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31069" y="3451745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65813" y="3386759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31069" y="3564864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31069" y="3564864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5813" y="3500501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49"/>
                </a:moveTo>
                <a:lnTo>
                  <a:pt x="64325" y="64363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31069" y="3735463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65813" y="3670477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31069" y="3848582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65813" y="3783584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98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30139" y="2431249"/>
            <a:ext cx="3115310" cy="737235"/>
          </a:xfrm>
          <a:custGeom>
            <a:avLst/>
            <a:gdLst/>
            <a:ahLst/>
            <a:cxnLst/>
            <a:rect l="l" t="t" r="r" b="b"/>
            <a:pathLst>
              <a:path w="3115309" h="737235">
                <a:moveTo>
                  <a:pt x="3115259" y="0"/>
                </a:moveTo>
                <a:lnTo>
                  <a:pt x="2823032" y="163728"/>
                </a:lnTo>
                <a:lnTo>
                  <a:pt x="2517686" y="306209"/>
                </a:lnTo>
                <a:lnTo>
                  <a:pt x="2198598" y="429323"/>
                </a:lnTo>
                <a:lnTo>
                  <a:pt x="1865782" y="531190"/>
                </a:lnTo>
                <a:lnTo>
                  <a:pt x="1519847" y="613054"/>
                </a:lnTo>
                <a:lnTo>
                  <a:pt x="1160183" y="674916"/>
                </a:lnTo>
                <a:lnTo>
                  <a:pt x="786777" y="715543"/>
                </a:lnTo>
                <a:lnTo>
                  <a:pt x="400253" y="736790"/>
                </a:lnTo>
                <a:lnTo>
                  <a:pt x="0" y="73679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30139" y="1694459"/>
            <a:ext cx="3115310" cy="1360805"/>
          </a:xfrm>
          <a:custGeom>
            <a:avLst/>
            <a:gdLst/>
            <a:ahLst/>
            <a:cxnLst/>
            <a:rect l="l" t="t" r="r" b="b"/>
            <a:pathLst>
              <a:path w="3115309" h="1360805">
                <a:moveTo>
                  <a:pt x="3115259" y="0"/>
                </a:moveTo>
                <a:lnTo>
                  <a:pt x="2916072" y="217474"/>
                </a:lnTo>
                <a:lnTo>
                  <a:pt x="2691904" y="417448"/>
                </a:lnTo>
                <a:lnTo>
                  <a:pt x="2442756" y="598677"/>
                </a:lnTo>
                <a:lnTo>
                  <a:pt x="2168626" y="761784"/>
                </a:lnTo>
                <a:lnTo>
                  <a:pt x="1869528" y="906767"/>
                </a:lnTo>
                <a:lnTo>
                  <a:pt x="1545450" y="1034249"/>
                </a:lnTo>
                <a:lnTo>
                  <a:pt x="1196403" y="1142987"/>
                </a:lnTo>
                <a:lnTo>
                  <a:pt x="822363" y="1233601"/>
                </a:lnTo>
                <a:lnTo>
                  <a:pt x="423976" y="1306093"/>
                </a:lnTo>
                <a:lnTo>
                  <a:pt x="0" y="1360462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30139" y="2998050"/>
            <a:ext cx="3115310" cy="285115"/>
          </a:xfrm>
          <a:custGeom>
            <a:avLst/>
            <a:gdLst/>
            <a:ahLst/>
            <a:cxnLst/>
            <a:rect l="l" t="t" r="r" b="b"/>
            <a:pathLst>
              <a:path w="3115309" h="285114">
                <a:moveTo>
                  <a:pt x="3115259" y="0"/>
                </a:moveTo>
                <a:lnTo>
                  <a:pt x="2739986" y="82499"/>
                </a:lnTo>
                <a:lnTo>
                  <a:pt x="2340978" y="150609"/>
                </a:lnTo>
                <a:lnTo>
                  <a:pt x="1918855" y="204977"/>
                </a:lnTo>
                <a:lnTo>
                  <a:pt x="1474266" y="245605"/>
                </a:lnTo>
                <a:lnTo>
                  <a:pt x="1005941" y="271843"/>
                </a:lnTo>
                <a:lnTo>
                  <a:pt x="514527" y="284975"/>
                </a:lnTo>
                <a:lnTo>
                  <a:pt x="0" y="283717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30139" y="3563607"/>
            <a:ext cx="3115310" cy="285115"/>
          </a:xfrm>
          <a:custGeom>
            <a:avLst/>
            <a:gdLst/>
            <a:ahLst/>
            <a:cxnLst/>
            <a:rect l="l" t="t" r="r" b="b"/>
            <a:pathLst>
              <a:path w="3115309" h="285114">
                <a:moveTo>
                  <a:pt x="3115259" y="284975"/>
                </a:moveTo>
                <a:lnTo>
                  <a:pt x="2639453" y="212483"/>
                </a:lnTo>
                <a:lnTo>
                  <a:pt x="2187994" y="149987"/>
                </a:lnTo>
                <a:lnTo>
                  <a:pt x="1761502" y="98742"/>
                </a:lnTo>
                <a:lnTo>
                  <a:pt x="1359369" y="58127"/>
                </a:lnTo>
                <a:lnTo>
                  <a:pt x="982217" y="28130"/>
                </a:lnTo>
                <a:lnTo>
                  <a:pt x="630046" y="8750"/>
                </a:lnTo>
                <a:lnTo>
                  <a:pt x="302844" y="0"/>
                </a:lnTo>
                <a:lnTo>
                  <a:pt x="0" y="1257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0139" y="3735463"/>
            <a:ext cx="3115310" cy="567055"/>
          </a:xfrm>
          <a:custGeom>
            <a:avLst/>
            <a:gdLst/>
            <a:ahLst/>
            <a:cxnLst/>
            <a:rect l="l" t="t" r="r" b="b"/>
            <a:pathLst>
              <a:path w="3115309" h="567054">
                <a:moveTo>
                  <a:pt x="3115259" y="566813"/>
                </a:moveTo>
                <a:lnTo>
                  <a:pt x="2789313" y="434949"/>
                </a:lnTo>
                <a:lnTo>
                  <a:pt x="2444623" y="320586"/>
                </a:lnTo>
                <a:lnTo>
                  <a:pt x="2082457" y="223723"/>
                </a:lnTo>
                <a:lnTo>
                  <a:pt x="1702180" y="143738"/>
                </a:lnTo>
                <a:lnTo>
                  <a:pt x="1303794" y="81864"/>
                </a:lnTo>
                <a:lnTo>
                  <a:pt x="887310" y="36868"/>
                </a:lnTo>
                <a:lnTo>
                  <a:pt x="452704" y="9372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30139" y="3848582"/>
            <a:ext cx="3115310" cy="1021080"/>
          </a:xfrm>
          <a:custGeom>
            <a:avLst/>
            <a:gdLst/>
            <a:ahLst/>
            <a:cxnLst/>
            <a:rect l="l" t="t" r="r" b="b"/>
            <a:pathLst>
              <a:path w="3115309" h="1021079">
                <a:moveTo>
                  <a:pt x="3115259" y="1020495"/>
                </a:moveTo>
                <a:lnTo>
                  <a:pt x="2824899" y="817397"/>
                </a:lnTo>
                <a:lnTo>
                  <a:pt x="2520810" y="636790"/>
                </a:lnTo>
                <a:lnTo>
                  <a:pt x="2202980" y="478688"/>
                </a:lnTo>
                <a:lnTo>
                  <a:pt x="1870773" y="343077"/>
                </a:lnTo>
                <a:lnTo>
                  <a:pt x="1524850" y="229336"/>
                </a:lnTo>
                <a:lnTo>
                  <a:pt x="1164551" y="138734"/>
                </a:lnTo>
                <a:lnTo>
                  <a:pt x="790524" y="69989"/>
                </a:lnTo>
                <a:lnTo>
                  <a:pt x="402120" y="23749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30139" y="3451745"/>
            <a:ext cx="3115310" cy="0"/>
          </a:xfrm>
          <a:custGeom>
            <a:avLst/>
            <a:gdLst/>
            <a:ahLst/>
            <a:cxnLst/>
            <a:rect l="l" t="t" r="r" b="b"/>
            <a:pathLst>
              <a:path w="3115309" h="0">
                <a:moveTo>
                  <a:pt x="3115259" y="0"/>
                </a:moveTo>
                <a:lnTo>
                  <a:pt x="2357831" y="0"/>
                </a:lnTo>
                <a:lnTo>
                  <a:pt x="1586039" y="0"/>
                </a:lnTo>
                <a:lnTo>
                  <a:pt x="800506" y="0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25941" y="1397838"/>
            <a:ext cx="234315" cy="4356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20" i="1">
                <a:latin typeface="Times New Roman"/>
                <a:cs typeface="Times New Roman"/>
              </a:rPr>
              <a:t>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31069" y="3054921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65813" y="2989935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31069" y="3168040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5813" y="3103664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376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1069" y="328176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31069" y="3281769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5813" y="3216782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31069" y="3451745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65813" y="3386759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31069" y="3564864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31069" y="3564864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5813" y="3500501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49"/>
                </a:moveTo>
                <a:lnTo>
                  <a:pt x="64325" y="64363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31069" y="3735463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539836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65813" y="3670477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31069" y="3848582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0" y="0"/>
                </a:lnTo>
                <a:lnTo>
                  <a:pt x="1478635" y="0"/>
                </a:lnTo>
                <a:lnTo>
                  <a:pt x="1699069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65813" y="3783584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98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30139" y="2431249"/>
            <a:ext cx="3115310" cy="737235"/>
          </a:xfrm>
          <a:custGeom>
            <a:avLst/>
            <a:gdLst/>
            <a:ahLst/>
            <a:cxnLst/>
            <a:rect l="l" t="t" r="r" b="b"/>
            <a:pathLst>
              <a:path w="3115309" h="737235">
                <a:moveTo>
                  <a:pt x="3115259" y="0"/>
                </a:moveTo>
                <a:lnTo>
                  <a:pt x="2823032" y="163728"/>
                </a:lnTo>
                <a:lnTo>
                  <a:pt x="2517686" y="306209"/>
                </a:lnTo>
                <a:lnTo>
                  <a:pt x="2198598" y="429323"/>
                </a:lnTo>
                <a:lnTo>
                  <a:pt x="1865782" y="531190"/>
                </a:lnTo>
                <a:lnTo>
                  <a:pt x="1519847" y="613054"/>
                </a:lnTo>
                <a:lnTo>
                  <a:pt x="1160183" y="674916"/>
                </a:lnTo>
                <a:lnTo>
                  <a:pt x="786777" y="715543"/>
                </a:lnTo>
                <a:lnTo>
                  <a:pt x="400253" y="736790"/>
                </a:lnTo>
                <a:lnTo>
                  <a:pt x="0" y="73679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30139" y="1694459"/>
            <a:ext cx="3115310" cy="1360805"/>
          </a:xfrm>
          <a:custGeom>
            <a:avLst/>
            <a:gdLst/>
            <a:ahLst/>
            <a:cxnLst/>
            <a:rect l="l" t="t" r="r" b="b"/>
            <a:pathLst>
              <a:path w="3115309" h="1360805">
                <a:moveTo>
                  <a:pt x="3115259" y="0"/>
                </a:moveTo>
                <a:lnTo>
                  <a:pt x="2916072" y="217474"/>
                </a:lnTo>
                <a:lnTo>
                  <a:pt x="2691904" y="417448"/>
                </a:lnTo>
                <a:lnTo>
                  <a:pt x="2442756" y="598677"/>
                </a:lnTo>
                <a:lnTo>
                  <a:pt x="2168626" y="761784"/>
                </a:lnTo>
                <a:lnTo>
                  <a:pt x="1869528" y="906767"/>
                </a:lnTo>
                <a:lnTo>
                  <a:pt x="1545450" y="1034249"/>
                </a:lnTo>
                <a:lnTo>
                  <a:pt x="1196403" y="1142987"/>
                </a:lnTo>
                <a:lnTo>
                  <a:pt x="822363" y="1233601"/>
                </a:lnTo>
                <a:lnTo>
                  <a:pt x="423976" y="1306093"/>
                </a:lnTo>
                <a:lnTo>
                  <a:pt x="0" y="1360462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30139" y="2998050"/>
            <a:ext cx="3115310" cy="285115"/>
          </a:xfrm>
          <a:custGeom>
            <a:avLst/>
            <a:gdLst/>
            <a:ahLst/>
            <a:cxnLst/>
            <a:rect l="l" t="t" r="r" b="b"/>
            <a:pathLst>
              <a:path w="3115309" h="285114">
                <a:moveTo>
                  <a:pt x="3115259" y="0"/>
                </a:moveTo>
                <a:lnTo>
                  <a:pt x="2739986" y="82499"/>
                </a:lnTo>
                <a:lnTo>
                  <a:pt x="2340978" y="150609"/>
                </a:lnTo>
                <a:lnTo>
                  <a:pt x="1918855" y="204977"/>
                </a:lnTo>
                <a:lnTo>
                  <a:pt x="1474266" y="245605"/>
                </a:lnTo>
                <a:lnTo>
                  <a:pt x="1005941" y="271843"/>
                </a:lnTo>
                <a:lnTo>
                  <a:pt x="514527" y="284975"/>
                </a:lnTo>
                <a:lnTo>
                  <a:pt x="0" y="283717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30139" y="3563607"/>
            <a:ext cx="3115310" cy="285115"/>
          </a:xfrm>
          <a:custGeom>
            <a:avLst/>
            <a:gdLst/>
            <a:ahLst/>
            <a:cxnLst/>
            <a:rect l="l" t="t" r="r" b="b"/>
            <a:pathLst>
              <a:path w="3115309" h="285114">
                <a:moveTo>
                  <a:pt x="3115259" y="284975"/>
                </a:moveTo>
                <a:lnTo>
                  <a:pt x="2639453" y="212483"/>
                </a:lnTo>
                <a:lnTo>
                  <a:pt x="2187994" y="149987"/>
                </a:lnTo>
                <a:lnTo>
                  <a:pt x="1761502" y="98742"/>
                </a:lnTo>
                <a:lnTo>
                  <a:pt x="1359369" y="58127"/>
                </a:lnTo>
                <a:lnTo>
                  <a:pt x="982217" y="28130"/>
                </a:lnTo>
                <a:lnTo>
                  <a:pt x="630046" y="8750"/>
                </a:lnTo>
                <a:lnTo>
                  <a:pt x="302844" y="0"/>
                </a:lnTo>
                <a:lnTo>
                  <a:pt x="0" y="1257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0139" y="3735463"/>
            <a:ext cx="3115310" cy="567055"/>
          </a:xfrm>
          <a:custGeom>
            <a:avLst/>
            <a:gdLst/>
            <a:ahLst/>
            <a:cxnLst/>
            <a:rect l="l" t="t" r="r" b="b"/>
            <a:pathLst>
              <a:path w="3115309" h="567054">
                <a:moveTo>
                  <a:pt x="3115259" y="566813"/>
                </a:moveTo>
                <a:lnTo>
                  <a:pt x="2789313" y="434949"/>
                </a:lnTo>
                <a:lnTo>
                  <a:pt x="2444623" y="320586"/>
                </a:lnTo>
                <a:lnTo>
                  <a:pt x="2082457" y="223723"/>
                </a:lnTo>
                <a:lnTo>
                  <a:pt x="1702180" y="143738"/>
                </a:lnTo>
                <a:lnTo>
                  <a:pt x="1303794" y="81864"/>
                </a:lnTo>
                <a:lnTo>
                  <a:pt x="887310" y="36868"/>
                </a:lnTo>
                <a:lnTo>
                  <a:pt x="452704" y="9372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30139" y="3848582"/>
            <a:ext cx="3115310" cy="1021080"/>
          </a:xfrm>
          <a:custGeom>
            <a:avLst/>
            <a:gdLst/>
            <a:ahLst/>
            <a:cxnLst/>
            <a:rect l="l" t="t" r="r" b="b"/>
            <a:pathLst>
              <a:path w="3115309" h="1021079">
                <a:moveTo>
                  <a:pt x="3115259" y="1020495"/>
                </a:moveTo>
                <a:lnTo>
                  <a:pt x="2824899" y="817397"/>
                </a:lnTo>
                <a:lnTo>
                  <a:pt x="2520810" y="636790"/>
                </a:lnTo>
                <a:lnTo>
                  <a:pt x="2202980" y="478688"/>
                </a:lnTo>
                <a:lnTo>
                  <a:pt x="1870773" y="343077"/>
                </a:lnTo>
                <a:lnTo>
                  <a:pt x="1524850" y="229336"/>
                </a:lnTo>
                <a:lnTo>
                  <a:pt x="1164551" y="138734"/>
                </a:lnTo>
                <a:lnTo>
                  <a:pt x="790524" y="69989"/>
                </a:lnTo>
                <a:lnTo>
                  <a:pt x="402120" y="23749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30139" y="3451745"/>
            <a:ext cx="3115310" cy="0"/>
          </a:xfrm>
          <a:custGeom>
            <a:avLst/>
            <a:gdLst/>
            <a:ahLst/>
            <a:cxnLst/>
            <a:rect l="l" t="t" r="r" b="b"/>
            <a:pathLst>
              <a:path w="3115309" h="0">
                <a:moveTo>
                  <a:pt x="3115259" y="0"/>
                </a:moveTo>
                <a:lnTo>
                  <a:pt x="2357831" y="0"/>
                </a:lnTo>
                <a:lnTo>
                  <a:pt x="1586039" y="0"/>
                </a:lnTo>
                <a:lnTo>
                  <a:pt x="800506" y="0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824266" y="3796271"/>
            <a:ext cx="17272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190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2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14584" y="4086136"/>
            <a:ext cx="889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38752" y="3937456"/>
            <a:ext cx="13525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0" i="1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82771" y="3052559"/>
            <a:ext cx="513092" cy="77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02068" y="3052559"/>
            <a:ext cx="443788" cy="775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80319" y="4884420"/>
            <a:ext cx="1402079" cy="140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813477" y="5287174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疏密不同是如何体现的？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5813" y="2995777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5813" y="3109506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376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65813" y="3222625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65813" y="3392601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98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5813" y="3506342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49"/>
                </a:moveTo>
                <a:lnTo>
                  <a:pt x="64325" y="64363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65813" y="3676319"/>
            <a:ext cx="64769" cy="129539"/>
          </a:xfrm>
          <a:custGeom>
            <a:avLst/>
            <a:gdLst/>
            <a:ahLst/>
            <a:cxnLst/>
            <a:rect l="l" t="t" r="r" b="b"/>
            <a:pathLst>
              <a:path w="64770" h="129539">
                <a:moveTo>
                  <a:pt x="0" y="129362"/>
                </a:moveTo>
                <a:lnTo>
                  <a:pt x="64325" y="64985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65813" y="3789426"/>
            <a:ext cx="64769" cy="130175"/>
          </a:xfrm>
          <a:custGeom>
            <a:avLst/>
            <a:gdLst/>
            <a:ahLst/>
            <a:cxnLst/>
            <a:rect l="l" t="t" r="r" b="b"/>
            <a:pathLst>
              <a:path w="64770" h="130175">
                <a:moveTo>
                  <a:pt x="0" y="129984"/>
                </a:moveTo>
                <a:lnTo>
                  <a:pt x="64325" y="64998"/>
                </a:lnTo>
                <a:lnTo>
                  <a:pt x="0" y="0"/>
                </a:lnTo>
              </a:path>
            </a:pathLst>
          </a:custGeom>
          <a:ln w="143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026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692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359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26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693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359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026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693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360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026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693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360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027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693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360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0027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694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60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027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694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361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027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694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361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028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694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361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028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695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361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028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695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362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028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695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362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029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695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362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029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696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7362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029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696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363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029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696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63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030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696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363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030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697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363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030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697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7364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030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697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9364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0310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06978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36458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03133" y="303022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4"/>
                </a:moveTo>
                <a:lnTo>
                  <a:pt x="0" y="9524"/>
                </a:lnTo>
                <a:lnTo>
                  <a:pt x="0" y="0"/>
                </a:lnTo>
                <a:lnTo>
                  <a:pt x="38100" y="0"/>
                </a:lnTo>
                <a:lnTo>
                  <a:pt x="38100" y="95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118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0784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1451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2118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785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3451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4118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4785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5452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6118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6785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7452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8119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8785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452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0119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0786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452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2119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2786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3453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4119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786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453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6120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6786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7453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8120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8787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9453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0120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0787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1454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2120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2787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3454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4121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4787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5454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6121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6788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7454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8121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8788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9455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121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788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1455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2122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2788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3455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4122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4789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5455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6122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6789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7456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8122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8789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9456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0123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07897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14565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212328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279003" y="38494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646" y="1870468"/>
            <a:ext cx="45974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solidFill>
                  <a:srgbClr val="000000"/>
                </a:solidFill>
                <a:latin typeface="华文楷体"/>
                <a:cs typeface="华文楷体"/>
              </a:rPr>
              <a:t>描述穿过某一面积的磁感线的多少</a:t>
            </a:r>
          </a:p>
        </p:txBody>
      </p:sp>
      <p:sp>
        <p:nvSpPr>
          <p:cNvPr id="3" name="object 3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0523" y="3919728"/>
            <a:ext cx="2400300" cy="2279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083778" y="4695164"/>
            <a:ext cx="20256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0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2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16375" y="3793858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6332" y="3631691"/>
            <a:ext cx="2394204" cy="256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84102" y="3611600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5446" y="4369091"/>
            <a:ext cx="18923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55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1</a:t>
            </a:r>
            <a:endParaRPr baseline="-25000"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171" y="2134019"/>
            <a:ext cx="59582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86635" algn="l"/>
              </a:tabLst>
            </a:pPr>
            <a:r>
              <a:rPr dirty="0" sz="3200">
                <a:solidFill>
                  <a:srgbClr val="01611F"/>
                </a:solidFill>
                <a:latin typeface="微软雅黑"/>
                <a:cs typeface="微软雅黑"/>
              </a:rPr>
              <a:t>磁感应强</a:t>
            </a:r>
            <a:r>
              <a:rPr dirty="0" sz="3200" spc="5">
                <a:solidFill>
                  <a:srgbClr val="01611F"/>
                </a:solidFill>
                <a:latin typeface="微软雅黑"/>
                <a:cs typeface="微软雅黑"/>
              </a:rPr>
              <a:t>度</a:t>
            </a:r>
            <a:r>
              <a:rPr dirty="0" sz="3200">
                <a:solidFill>
                  <a:srgbClr val="01611F"/>
                </a:solidFill>
                <a:latin typeface="微软雅黑"/>
                <a:cs typeface="微软雅黑"/>
              </a:rPr>
              <a:t>	</a:t>
            </a:r>
            <a:r>
              <a:rPr dirty="0" sz="3200">
                <a:solidFill>
                  <a:srgbClr val="01611F"/>
                </a:solidFill>
                <a:latin typeface="微软雅黑"/>
                <a:cs typeface="微软雅黑"/>
              </a:rPr>
              <a:t>磁通量（第二课时</a:t>
            </a:r>
            <a:r>
              <a:rPr dirty="0" sz="3200" spc="5">
                <a:solidFill>
                  <a:srgbClr val="01611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7868" y="4136135"/>
            <a:ext cx="1859280" cy="72009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  <a:tabLst>
                <a:tab pos="624840" algn="l"/>
              </a:tabLst>
            </a:pP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年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	</a:t>
            </a:r>
            <a:r>
              <a:rPr dirty="0" sz="2400" b="1">
                <a:solidFill>
                  <a:srgbClr val="01611F"/>
                </a:solidFill>
                <a:latin typeface="华文楷体"/>
                <a:cs typeface="华文楷体"/>
              </a:rPr>
              <a:t>级：高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二 </a:t>
            </a:r>
            <a:r>
              <a:rPr dirty="0" sz="2400" b="1">
                <a:solidFill>
                  <a:srgbClr val="01611F"/>
                </a:solidFill>
                <a:latin typeface="华文楷体"/>
                <a:cs typeface="华文楷体"/>
              </a:rPr>
              <a:t>主讲人：杨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柳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1993" y="4136135"/>
            <a:ext cx="3997325" cy="720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ts val="2735"/>
              </a:lnSpc>
              <a:spcBef>
                <a:spcPts val="100"/>
              </a:spcBef>
              <a:tabLst>
                <a:tab pos="626745" algn="l"/>
              </a:tabLst>
            </a:pP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学	</a:t>
            </a:r>
            <a:r>
              <a:rPr dirty="0" sz="2400" b="1">
                <a:solidFill>
                  <a:srgbClr val="01611F"/>
                </a:solidFill>
                <a:latin typeface="华文楷体"/>
                <a:cs typeface="华文楷体"/>
              </a:rPr>
              <a:t>科：物理（人教版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ts val="2735"/>
              </a:lnSpc>
              <a:tabLst>
                <a:tab pos="624840" algn="l"/>
              </a:tabLst>
            </a:pP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学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	</a:t>
            </a:r>
            <a:r>
              <a:rPr dirty="0" sz="2400" b="1">
                <a:solidFill>
                  <a:srgbClr val="01611F"/>
                </a:solidFill>
                <a:latin typeface="华文楷体"/>
                <a:cs typeface="华文楷体"/>
              </a:rPr>
              <a:t>校：北京市第一六一中</a:t>
            </a:r>
            <a:r>
              <a:rPr dirty="0" sz="2400" spc="-5" b="1">
                <a:solidFill>
                  <a:srgbClr val="01611F"/>
                </a:solidFill>
                <a:latin typeface="华文楷体"/>
                <a:cs typeface="华文楷体"/>
              </a:rPr>
              <a:t>学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0523" y="3919728"/>
            <a:ext cx="2400300" cy="2279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083778" y="4695164"/>
            <a:ext cx="20256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0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2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16375" y="3793858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6332" y="3631691"/>
            <a:ext cx="2394204" cy="256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84102" y="3611600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5446" y="4369091"/>
            <a:ext cx="18923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55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1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9014" y="1768424"/>
            <a:ext cx="64979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54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0523" y="3919728"/>
            <a:ext cx="2400300" cy="2279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083778" y="4695164"/>
            <a:ext cx="20256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50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2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16375" y="3793858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6332" y="3631691"/>
            <a:ext cx="2394204" cy="256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84102" y="3611600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45446" y="4369091"/>
            <a:ext cx="18923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55" i="1">
                <a:latin typeface="Times New Roman"/>
                <a:cs typeface="Times New Roman"/>
              </a:rPr>
              <a:t>S</a:t>
            </a:r>
            <a:r>
              <a:rPr dirty="0" baseline="-25000" sz="1500" spc="-22">
                <a:latin typeface="Times New Roman"/>
                <a:cs typeface="Times New Roman"/>
              </a:rPr>
              <a:t>1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79014" y="3327907"/>
            <a:ext cx="1282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单位：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4194" y="3345688"/>
            <a:ext cx="648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T</a:t>
            </a:r>
            <a:r>
              <a:rPr dirty="0" sz="2400">
                <a:latin typeface="Times New Roman"/>
                <a:cs typeface="Times New Roman"/>
              </a:rPr>
              <a:t>·</a:t>
            </a:r>
            <a:r>
              <a:rPr dirty="0" sz="2400" spc="-5">
                <a:latin typeface="Times New Roman"/>
                <a:cs typeface="Times New Roman"/>
              </a:rPr>
              <a:t>m</a:t>
            </a:r>
            <a:r>
              <a:rPr dirty="0" baseline="21505" sz="2325" spc="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14194" y="3345688"/>
            <a:ext cx="648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T</a:t>
            </a:r>
            <a:r>
              <a:rPr dirty="0" sz="2400">
                <a:latin typeface="Times New Roman"/>
                <a:cs typeface="Times New Roman"/>
              </a:rPr>
              <a:t>·</a:t>
            </a:r>
            <a:r>
              <a:rPr dirty="0" sz="2400" spc="-5">
                <a:latin typeface="Times New Roman"/>
                <a:cs typeface="Times New Roman"/>
              </a:rPr>
              <a:t>m</a:t>
            </a:r>
            <a:r>
              <a:rPr dirty="0" baseline="21505" sz="2325" spc="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08035" y="3899915"/>
            <a:ext cx="1540764" cy="162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67066" y="5538740"/>
            <a:ext cx="1941830" cy="7683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R="80010">
              <a:lnSpc>
                <a:spcPct val="100000"/>
              </a:lnSpc>
              <a:spcBef>
                <a:spcPts val="70"/>
              </a:spcBef>
            </a:pPr>
            <a:r>
              <a:rPr dirty="0" sz="1600">
                <a:latin typeface="华文楷体"/>
                <a:cs typeface="华文楷体"/>
              </a:rPr>
              <a:t>韦</a:t>
            </a:r>
            <a:r>
              <a:rPr dirty="0" sz="1600" spc="-5">
                <a:latin typeface="华文楷体"/>
                <a:cs typeface="华文楷体"/>
              </a:rPr>
              <a:t>伯</a:t>
            </a:r>
            <a:endParaRPr sz="1600">
              <a:latin typeface="华文楷体"/>
              <a:cs typeface="华文楷体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600" spc="-15">
                <a:latin typeface="Times New Roman"/>
                <a:cs typeface="Times New Roman"/>
              </a:rPr>
              <a:t>Wilhelm </a:t>
            </a:r>
            <a:r>
              <a:rPr dirty="0" sz="1600" spc="-5">
                <a:latin typeface="Times New Roman"/>
                <a:cs typeface="Times New Roman"/>
              </a:rPr>
              <a:t>Eduard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30">
                <a:latin typeface="Times New Roman"/>
                <a:cs typeface="Times New Roman"/>
              </a:rPr>
              <a:t>Weber</a:t>
            </a:r>
            <a:endParaRPr sz="1600">
              <a:latin typeface="Times New Roman"/>
              <a:cs typeface="Times New Roman"/>
            </a:endParaRPr>
          </a:p>
          <a:p>
            <a:pPr algn="ctr" marR="181610">
              <a:lnSpc>
                <a:spcPct val="100000"/>
              </a:lnSpc>
            </a:pPr>
            <a:r>
              <a:rPr dirty="0" sz="1600" spc="-5">
                <a:latin typeface="宋体"/>
                <a:cs typeface="宋体"/>
              </a:rPr>
              <a:t>（</a:t>
            </a:r>
            <a:r>
              <a:rPr dirty="0" sz="1600" spc="-5">
                <a:latin typeface="Times New Roman"/>
                <a:cs typeface="Times New Roman"/>
              </a:rPr>
              <a:t>1804—1891</a:t>
            </a:r>
            <a:r>
              <a:rPr dirty="0" sz="1600" spc="-5">
                <a:latin typeface="宋体"/>
                <a:cs typeface="宋体"/>
              </a:rPr>
              <a:t>）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8035" y="3899915"/>
            <a:ext cx="1540764" cy="162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767066" y="5538740"/>
            <a:ext cx="1941830" cy="76835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R="80010">
              <a:lnSpc>
                <a:spcPct val="100000"/>
              </a:lnSpc>
              <a:spcBef>
                <a:spcPts val="70"/>
              </a:spcBef>
            </a:pPr>
            <a:r>
              <a:rPr dirty="0" sz="1600">
                <a:latin typeface="华文楷体"/>
                <a:cs typeface="华文楷体"/>
              </a:rPr>
              <a:t>韦</a:t>
            </a:r>
            <a:r>
              <a:rPr dirty="0" sz="1600" spc="-5">
                <a:latin typeface="华文楷体"/>
                <a:cs typeface="华文楷体"/>
              </a:rPr>
              <a:t>伯</a:t>
            </a:r>
            <a:endParaRPr sz="1600">
              <a:latin typeface="华文楷体"/>
              <a:cs typeface="华文楷体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600" spc="-15">
                <a:latin typeface="Times New Roman"/>
                <a:cs typeface="Times New Roman"/>
              </a:rPr>
              <a:t>Wilhelm </a:t>
            </a:r>
            <a:r>
              <a:rPr dirty="0" sz="1600" spc="-5">
                <a:latin typeface="Times New Roman"/>
                <a:cs typeface="Times New Roman"/>
              </a:rPr>
              <a:t>Eduard</a:t>
            </a:r>
            <a:r>
              <a:rPr dirty="0" sz="1600" spc="-35">
                <a:latin typeface="Times New Roman"/>
                <a:cs typeface="Times New Roman"/>
              </a:rPr>
              <a:t> </a:t>
            </a:r>
            <a:r>
              <a:rPr dirty="0" sz="1600" spc="-30">
                <a:latin typeface="Times New Roman"/>
                <a:cs typeface="Times New Roman"/>
              </a:rPr>
              <a:t>Weber</a:t>
            </a:r>
            <a:endParaRPr sz="1600">
              <a:latin typeface="Times New Roman"/>
              <a:cs typeface="Times New Roman"/>
            </a:endParaRPr>
          </a:p>
          <a:p>
            <a:pPr algn="ctr" marR="181610">
              <a:lnSpc>
                <a:spcPct val="100000"/>
              </a:lnSpc>
            </a:pPr>
            <a:r>
              <a:rPr dirty="0" sz="1600" spc="-5">
                <a:latin typeface="宋体"/>
                <a:cs typeface="宋体"/>
              </a:rPr>
              <a:t>（</a:t>
            </a:r>
            <a:r>
              <a:rPr dirty="0" sz="1600" spc="-5">
                <a:latin typeface="Times New Roman"/>
                <a:cs typeface="Times New Roman"/>
              </a:rPr>
              <a:t>1804—1891</a:t>
            </a:r>
            <a:r>
              <a:rPr dirty="0" sz="1600" spc="-5">
                <a:latin typeface="宋体"/>
                <a:cs typeface="宋体"/>
              </a:rPr>
              <a:t>）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5803" y="3933444"/>
            <a:ext cx="3707892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06252" y="5074513"/>
            <a:ext cx="13271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10" i="1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80319" y="4884420"/>
            <a:ext cx="1402079" cy="1402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85571" y="3171939"/>
            <a:ext cx="1978025" cy="110871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  <a:p>
            <a:pPr marL="554355">
              <a:lnSpc>
                <a:spcPct val="100000"/>
              </a:lnSpc>
              <a:spcBef>
                <a:spcPts val="1385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2755" y="3933444"/>
            <a:ext cx="3707892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76051" y="5138902"/>
            <a:ext cx="13271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10" i="1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62561" y="5024120"/>
            <a:ext cx="2324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777" sz="3000" spc="202" i="1">
                <a:latin typeface="Times New Roman"/>
                <a:cs typeface="Times New Roman"/>
              </a:rPr>
              <a:t>S</a:t>
            </a:r>
            <a:r>
              <a:rPr dirty="0" sz="2000" spc="-15">
                <a:latin typeface="Symbol"/>
                <a:cs typeface="Symbol"/>
              </a:rPr>
              <a:t>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4792" y="5730506"/>
            <a:ext cx="99695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0" i="1">
                <a:latin typeface="Times New Roman"/>
                <a:cs typeface="Times New Roman"/>
              </a:rPr>
              <a:t>B</a:t>
            </a:r>
            <a:r>
              <a:rPr dirty="0" baseline="2267" sz="3675" spc="292" i="1">
                <a:latin typeface="Times New Roman"/>
                <a:cs typeface="Times New Roman"/>
              </a:rPr>
              <a:t>S</a:t>
            </a:r>
            <a:r>
              <a:rPr dirty="0" baseline="5668" sz="3675">
                <a:latin typeface="Symbol"/>
                <a:cs typeface="Symbol"/>
              </a:rPr>
              <a:t></a:t>
            </a:r>
            <a:endParaRPr baseline="5668" sz="3675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5571" y="3181159"/>
            <a:ext cx="1978025" cy="1090295"/>
          </a:xfrm>
          <a:prstGeom prst="rect">
            <a:avLst/>
          </a:prstGeom>
        </p:spPr>
        <p:txBody>
          <a:bodyPr wrap="square" lIns="0" tIns="1790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131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39" y="6195428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612" y="5946762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左视图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0" y="4088891"/>
            <a:ext cx="1432560" cy="2281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18369" y="4873129"/>
            <a:ext cx="103505" cy="212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1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6811" y="4690554"/>
            <a:ext cx="16002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5" i="1"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264" y="4392002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67855" y="4373879"/>
            <a:ext cx="2118359" cy="156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33780" y="4890541"/>
            <a:ext cx="97790" cy="198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00" spc="15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0481" y="4721440"/>
            <a:ext cx="149860" cy="324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i="1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3527" y="4666488"/>
            <a:ext cx="92075" cy="181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 spc="2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8015" y="4513465"/>
            <a:ext cx="140335" cy="2946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50" spc="25" i="1">
                <a:latin typeface="Times New Roman"/>
                <a:cs typeface="Times New Roman"/>
              </a:rPr>
              <a:t>S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80319" y="4884420"/>
            <a:ext cx="1402079" cy="140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39" y="6195428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6612" y="5946762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左视图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0" y="4088891"/>
            <a:ext cx="1432560" cy="2281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18369" y="4873129"/>
            <a:ext cx="103505" cy="2120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00" spc="1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6811" y="4690554"/>
            <a:ext cx="160020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5" i="1">
                <a:latin typeface="Times New Roman"/>
                <a:cs typeface="Times New Roman"/>
              </a:rPr>
              <a:t>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0264" y="4392002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67855" y="4373879"/>
            <a:ext cx="2118359" cy="1560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33780" y="4890541"/>
            <a:ext cx="97790" cy="198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00" spc="15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0481" y="4721440"/>
            <a:ext cx="149860" cy="324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i="1">
                <a:latin typeface="Times New Roman"/>
                <a:cs typeface="Times New Roman"/>
              </a:rPr>
              <a:t>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83527" y="4666488"/>
            <a:ext cx="92075" cy="181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00" spc="20"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8015" y="4513465"/>
            <a:ext cx="140335" cy="2946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50" spc="25" i="1">
                <a:latin typeface="Times New Roman"/>
                <a:cs typeface="Times New Roman"/>
              </a:rPr>
              <a:t>S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9694" y="5939815"/>
            <a:ext cx="999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 spc="7">
                <a:latin typeface="Times New Roman"/>
                <a:cs typeface="Times New Roman"/>
              </a:rPr>
              <a:t>2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0655" y="4088891"/>
            <a:ext cx="1813560" cy="2069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9515" y="4152900"/>
            <a:ext cx="2776728" cy="200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65378" y="4111332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41207" y="3555491"/>
            <a:ext cx="2188463" cy="283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364368" y="4067974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79014" y="3301758"/>
            <a:ext cx="3453129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algn="ctr" marR="6350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2282" y="1768424"/>
            <a:ext cx="6504940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 marR="5080" indent="-3619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61950" algn="l"/>
                <a:tab pos="362585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1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2110739"/>
            <a:ext cx="5366004" cy="398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92347" y="1651177"/>
            <a:ext cx="20123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必修</a:t>
            </a:r>
            <a:r>
              <a:rPr dirty="0" sz="2400">
                <a:latin typeface="Times New Roman"/>
                <a:cs typeface="Times New Roman"/>
              </a:rPr>
              <a:t>3</a:t>
            </a:r>
            <a:r>
              <a:rPr dirty="0" sz="2400">
                <a:latin typeface="华文楷体"/>
                <a:cs typeface="华文楷体"/>
              </a:rPr>
              <a:t>课本</a:t>
            </a:r>
            <a:r>
              <a:rPr dirty="0" sz="2400">
                <a:latin typeface="Times New Roman"/>
                <a:cs typeface="Times New Roman"/>
              </a:rPr>
              <a:t>P</a:t>
            </a:r>
            <a:r>
              <a:rPr dirty="0" sz="2400" spc="-90">
                <a:latin typeface="Times New Roman"/>
                <a:cs typeface="Times New Roman"/>
              </a:rPr>
              <a:t>1</a:t>
            </a:r>
            <a:r>
              <a:rPr dirty="0" sz="2400">
                <a:latin typeface="Times New Roman"/>
                <a:cs typeface="Times New Roman"/>
              </a:rPr>
              <a:t>10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7505">
              <a:lnSpc>
                <a:spcPct val="100000"/>
              </a:lnSpc>
              <a:spcBef>
                <a:spcPts val="100"/>
              </a:spcBef>
            </a:pPr>
            <a:r>
              <a:rPr dirty="0"/>
              <a:t>一些磁场的磁感应强度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0655" y="4088891"/>
            <a:ext cx="1813560" cy="2069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78401" y="4106443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9515" y="4152900"/>
            <a:ext cx="2776728" cy="2005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65378" y="4111332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41207" y="3555491"/>
            <a:ext cx="2188463" cy="2837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364368" y="4067974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72282" y="2654490"/>
            <a:ext cx="2526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8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779014" y="3327907"/>
            <a:ext cx="132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Arial"/>
                <a:cs typeface="Arial"/>
              </a:rPr>
              <a:t>•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1914" y="3301758"/>
            <a:ext cx="3110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28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79014" y="1768424"/>
            <a:ext cx="6497955" cy="1053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54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181350">
              <a:lnSpc>
                <a:spcPts val="2330"/>
              </a:lnSpc>
            </a:pPr>
            <a:r>
              <a:rPr dirty="0" sz="2400">
                <a:latin typeface="华文楷体"/>
                <a:cs typeface="华文楷体"/>
              </a:rPr>
              <a:t>（</a:t>
            </a:r>
            <a:r>
              <a:rPr dirty="0" sz="2400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是垂直于磁感应强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7981" y="2790990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度方向的有效投影面积</a:t>
            </a:r>
            <a:r>
              <a:rPr dirty="0" sz="2400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8764" y="3374135"/>
            <a:ext cx="2193035" cy="2542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83074" y="3395091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1633" y="4806442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2154" y="299960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32228" y="1728482"/>
            <a:ext cx="6776720" cy="25171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45847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45910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229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华文楷体"/>
                <a:cs typeface="华文楷体"/>
              </a:rPr>
              <a:t>则此时穿过平面的磁通量是多少？</a:t>
            </a:r>
            <a:endParaRPr sz="2400">
              <a:latin typeface="华文楷体"/>
              <a:cs typeface="华文楷体"/>
            </a:endParaRPr>
          </a:p>
          <a:p>
            <a:pPr algn="r" marR="119380">
              <a:lnSpc>
                <a:spcPct val="100000"/>
              </a:lnSpc>
              <a:spcBef>
                <a:spcPts val="1675"/>
              </a:spcBef>
            </a:pPr>
            <a:r>
              <a:rPr dirty="0" sz="240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4079" y="5636225"/>
            <a:ext cx="177800" cy="36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8764" y="3374135"/>
            <a:ext cx="2193035" cy="2542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583074" y="3395091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6530" y="3853992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1633" y="4806442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2154" y="2999600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32228" y="1728482"/>
            <a:ext cx="6776720" cy="19386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45847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45910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229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华文楷体"/>
                <a:cs typeface="华文楷体"/>
              </a:rPr>
              <a:t>则此时穿过平面的磁通量是多少？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64079" y="5636225"/>
            <a:ext cx="177800" cy="36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20"/>
              </a:lnSpc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529700" y="3889337"/>
            <a:ext cx="4262755" cy="4413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1157" sz="3600" spc="-7" i="1">
                <a:latin typeface="Times New Roman"/>
                <a:cs typeface="Times New Roman"/>
              </a:rPr>
              <a:t>Φ</a:t>
            </a:r>
            <a:r>
              <a:rPr dirty="0" baseline="1157" sz="3600" spc="-7">
                <a:latin typeface="宋体"/>
                <a:cs typeface="宋体"/>
              </a:rPr>
              <a:t>＝</a:t>
            </a:r>
            <a:r>
              <a:rPr dirty="0" baseline="1157" sz="3600" spc="-7" i="1">
                <a:latin typeface="Times New Roman"/>
                <a:cs typeface="Times New Roman"/>
              </a:rPr>
              <a:t>BS</a:t>
            </a:r>
            <a:r>
              <a:rPr dirty="0" baseline="1157" sz="3600" spc="-135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=0.2</a:t>
            </a:r>
            <a:r>
              <a:rPr dirty="0" sz="2700" spc="-40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7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0.1</a:t>
            </a:r>
            <a:r>
              <a:rPr dirty="0" sz="2700" spc="-1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Wb=0.02</a:t>
            </a:r>
            <a:r>
              <a:rPr dirty="0" sz="2700" spc="-10">
                <a:latin typeface="Times New Roman"/>
                <a:cs typeface="Times New Roman"/>
              </a:rPr>
              <a:t> </a:t>
            </a:r>
            <a:r>
              <a:rPr dirty="0" sz="2700" spc="5">
                <a:latin typeface="Times New Roman"/>
                <a:cs typeface="Times New Roman"/>
              </a:rPr>
              <a:t>Wb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56704" y="3592067"/>
            <a:ext cx="3764279" cy="2747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91189" y="3520579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30042" y="5960889"/>
            <a:ext cx="20320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sz="2800" spc="-5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375906" y="4816475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9308" y="5079834"/>
            <a:ext cx="1835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64842" y="3837723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5707" y="1728482"/>
            <a:ext cx="6673215" cy="1281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35560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2228" y="3231134"/>
            <a:ext cx="4940300" cy="855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5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85">
                <a:latin typeface="华文楷体"/>
                <a:cs typeface="华文楷体"/>
              </a:rPr>
              <a:t>若平面从初始位置绕</a:t>
            </a:r>
            <a:r>
              <a:rPr dirty="0" sz="2400" spc="80" i="1">
                <a:latin typeface="Times New Roman"/>
                <a:cs typeface="Times New Roman"/>
              </a:rPr>
              <a:t>bc</a:t>
            </a:r>
            <a:r>
              <a:rPr dirty="0" sz="2400" spc="85">
                <a:latin typeface="华文楷体"/>
                <a:cs typeface="华文楷体"/>
              </a:rPr>
              <a:t>转过</a:t>
            </a:r>
            <a:r>
              <a:rPr dirty="0" sz="2400" spc="55">
                <a:latin typeface="Times New Roman"/>
                <a:cs typeface="Times New Roman"/>
              </a:rPr>
              <a:t>60</a:t>
            </a:r>
            <a:r>
              <a:rPr dirty="0" sz="2400" spc="55">
                <a:latin typeface="华文楷体"/>
                <a:cs typeface="华文楷体"/>
              </a:rPr>
              <a:t>°  </a:t>
            </a:r>
            <a:r>
              <a:rPr dirty="0" sz="2400">
                <a:latin typeface="华文楷体"/>
                <a:cs typeface="华文楷体"/>
              </a:rPr>
              <a:t>角，则穿过平面的磁通量是多少？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1373" y="3535489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04430" y="4824018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22940" y="4954142"/>
            <a:ext cx="1835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90445" y="3840733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2319" y="3599688"/>
            <a:ext cx="3797808" cy="268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35707" y="1728482"/>
            <a:ext cx="6673215" cy="1281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35560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30042" y="5960889"/>
            <a:ext cx="20320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sz="2800" spc="-5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132228" y="3231134"/>
            <a:ext cx="4940300" cy="132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5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85">
                <a:latin typeface="华文楷体"/>
                <a:cs typeface="华文楷体"/>
              </a:rPr>
              <a:t>若平面从初始位置绕</a:t>
            </a:r>
            <a:r>
              <a:rPr dirty="0" sz="2400" spc="80" i="1">
                <a:latin typeface="Times New Roman"/>
                <a:cs typeface="Times New Roman"/>
              </a:rPr>
              <a:t>bc</a:t>
            </a:r>
            <a:r>
              <a:rPr dirty="0" sz="2400" spc="85">
                <a:latin typeface="华文楷体"/>
                <a:cs typeface="华文楷体"/>
              </a:rPr>
              <a:t>转过</a:t>
            </a:r>
            <a:r>
              <a:rPr dirty="0" sz="2400" spc="55">
                <a:latin typeface="Times New Roman"/>
                <a:cs typeface="Times New Roman"/>
              </a:rPr>
              <a:t>60</a:t>
            </a:r>
            <a:r>
              <a:rPr dirty="0" sz="2400" spc="55">
                <a:latin typeface="华文楷体"/>
                <a:cs typeface="华文楷体"/>
              </a:rPr>
              <a:t>°  </a:t>
            </a:r>
            <a:r>
              <a:rPr dirty="0" sz="2400">
                <a:latin typeface="华文楷体"/>
                <a:cs typeface="华文楷体"/>
              </a:rPr>
              <a:t>角，则穿过平面的磁通量是多少？</a:t>
            </a:r>
            <a:endParaRPr sz="2400">
              <a:latin typeface="华文楷体"/>
              <a:cs typeface="华文楷体"/>
            </a:endParaRPr>
          </a:p>
          <a:p>
            <a:pPr marL="755650">
              <a:lnSpc>
                <a:spcPct val="100000"/>
              </a:lnSpc>
              <a:spcBef>
                <a:spcPts val="894"/>
              </a:spcBef>
            </a:pPr>
            <a:r>
              <a:rPr dirty="0" sz="2300" i="1">
                <a:latin typeface="Times New Roman"/>
                <a:cs typeface="Times New Roman"/>
              </a:rPr>
              <a:t>S</a:t>
            </a:r>
            <a:r>
              <a:rPr dirty="0" sz="2300" spc="-385" i="1">
                <a:latin typeface="Times New Roman"/>
                <a:cs typeface="Times New Roman"/>
              </a:rPr>
              <a:t> </a:t>
            </a:r>
            <a:r>
              <a:rPr dirty="0" baseline="3623" sz="3450">
                <a:latin typeface="Symbol"/>
                <a:cs typeface="Symbol"/>
              </a:rPr>
              <a:t></a:t>
            </a:r>
            <a:r>
              <a:rPr dirty="0" baseline="3623" sz="3450" spc="-127">
                <a:latin typeface="Times New Roman"/>
                <a:cs typeface="Times New Roman"/>
              </a:rPr>
              <a:t> </a:t>
            </a:r>
            <a:r>
              <a:rPr dirty="0" sz="2300">
                <a:latin typeface="Symbol"/>
                <a:cs typeface="Symbol"/>
              </a:rPr>
              <a:t></a:t>
            </a:r>
            <a:r>
              <a:rPr dirty="0" sz="2300" spc="20">
                <a:latin typeface="Times New Roman"/>
                <a:cs typeface="Times New Roman"/>
              </a:rPr>
              <a:t> </a:t>
            </a:r>
            <a:r>
              <a:rPr dirty="0" sz="2300" i="1">
                <a:latin typeface="Times New Roman"/>
                <a:cs typeface="Times New Roman"/>
              </a:rPr>
              <a:t>S</a:t>
            </a:r>
            <a:r>
              <a:rPr dirty="0" sz="2300" spc="-90" i="1">
                <a:latin typeface="Times New Roman"/>
                <a:cs typeface="Times New Roman"/>
              </a:rPr>
              <a:t> </a:t>
            </a:r>
            <a:r>
              <a:rPr dirty="0" sz="2300" spc="5">
                <a:latin typeface="Times New Roman"/>
                <a:cs typeface="Times New Roman"/>
              </a:rPr>
              <a:t>cos</a:t>
            </a:r>
            <a:r>
              <a:rPr dirty="0" sz="2300" spc="-270">
                <a:latin typeface="Times New Roman"/>
                <a:cs typeface="Times New Roman"/>
              </a:rPr>
              <a:t> </a:t>
            </a:r>
            <a:r>
              <a:rPr dirty="0" sz="2300" spc="10">
                <a:latin typeface="Times New Roman"/>
                <a:cs typeface="Times New Roman"/>
              </a:rPr>
              <a:t>60</a:t>
            </a:r>
            <a:r>
              <a:rPr dirty="0" sz="2300" spc="10">
                <a:latin typeface="Symbol"/>
                <a:cs typeface="Symbol"/>
              </a:rPr>
              <a:t></a:t>
            </a:r>
            <a:endParaRPr sz="23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81373" y="3535489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2940" y="4954142"/>
            <a:ext cx="1835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90445" y="3840733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32319" y="3599688"/>
            <a:ext cx="3797808" cy="268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35707" y="1728482"/>
            <a:ext cx="6673215" cy="1281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35560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30042" y="5960889"/>
            <a:ext cx="20320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sz="2800" spc="-5" i="1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32228" y="3231134"/>
            <a:ext cx="5475605" cy="2314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39750" indent="-342900">
              <a:lnSpc>
                <a:spcPct val="1135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85">
                <a:latin typeface="华文楷体"/>
                <a:cs typeface="华文楷体"/>
              </a:rPr>
              <a:t>若平面从初始位置绕</a:t>
            </a:r>
            <a:r>
              <a:rPr dirty="0" sz="2400" spc="80" i="1">
                <a:latin typeface="Times New Roman"/>
                <a:cs typeface="Times New Roman"/>
              </a:rPr>
              <a:t>bc</a:t>
            </a:r>
            <a:r>
              <a:rPr dirty="0" sz="2400" spc="85">
                <a:latin typeface="华文楷体"/>
                <a:cs typeface="华文楷体"/>
              </a:rPr>
              <a:t>转过</a:t>
            </a:r>
            <a:r>
              <a:rPr dirty="0" sz="2400" spc="55">
                <a:latin typeface="Times New Roman"/>
                <a:cs typeface="Times New Roman"/>
              </a:rPr>
              <a:t>60</a:t>
            </a:r>
            <a:r>
              <a:rPr dirty="0" sz="2400" spc="55">
                <a:latin typeface="华文楷体"/>
                <a:cs typeface="华文楷体"/>
              </a:rPr>
              <a:t>°  </a:t>
            </a:r>
            <a:r>
              <a:rPr dirty="0" sz="2400">
                <a:latin typeface="华文楷体"/>
                <a:cs typeface="华文楷体"/>
              </a:rPr>
              <a:t>角，则穿过平面的磁通量是多少？</a:t>
            </a:r>
            <a:endParaRPr sz="2400">
              <a:latin typeface="华文楷体"/>
              <a:cs typeface="华文楷体"/>
            </a:endParaRPr>
          </a:p>
          <a:p>
            <a:pPr marL="546100">
              <a:lnSpc>
                <a:spcPct val="100000"/>
              </a:lnSpc>
              <a:spcBef>
                <a:spcPts val="1515"/>
              </a:spcBef>
            </a:pPr>
            <a:r>
              <a:rPr dirty="0" baseline="-3472" sz="3600" spc="-7" i="1">
                <a:latin typeface="Times New Roman"/>
                <a:cs typeface="Times New Roman"/>
              </a:rPr>
              <a:t>Φ</a:t>
            </a:r>
            <a:r>
              <a:rPr dirty="0" baseline="-3472" sz="3600" spc="-7">
                <a:latin typeface="宋体"/>
                <a:cs typeface="宋体"/>
              </a:rPr>
              <a:t>＝</a:t>
            </a:r>
            <a:r>
              <a:rPr dirty="0" baseline="-3472" sz="3600" spc="-7" i="1">
                <a:latin typeface="Times New Roman"/>
                <a:cs typeface="Times New Roman"/>
              </a:rPr>
              <a:t>BS </a:t>
            </a:r>
            <a:r>
              <a:rPr dirty="0" sz="2700" spc="5">
                <a:latin typeface="Times New Roman"/>
                <a:cs typeface="Times New Roman"/>
              </a:rPr>
              <a:t>cos</a:t>
            </a:r>
            <a:r>
              <a:rPr dirty="0" sz="2700" spc="-44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60</a:t>
            </a:r>
            <a:r>
              <a:rPr dirty="0" sz="2700" spc="10">
                <a:latin typeface="Symbol"/>
                <a:cs typeface="Symbol"/>
              </a:rPr>
              <a:t></a:t>
            </a:r>
            <a:endParaRPr sz="2700">
              <a:latin typeface="Symbol"/>
              <a:cs typeface="Symbol"/>
            </a:endParaRPr>
          </a:p>
          <a:p>
            <a:pPr marL="756285">
              <a:lnSpc>
                <a:spcPts val="2795"/>
              </a:lnSpc>
              <a:spcBef>
                <a:spcPts val="1245"/>
              </a:spcBef>
              <a:tabLst>
                <a:tab pos="2687955" algn="l"/>
                <a:tab pos="5284470" algn="l"/>
              </a:tabLst>
            </a:pPr>
            <a:r>
              <a:rPr dirty="0" sz="2700" spc="5">
                <a:latin typeface="Times New Roman"/>
                <a:cs typeface="Times New Roman"/>
              </a:rPr>
              <a:t>=</a:t>
            </a:r>
            <a:r>
              <a:rPr dirty="0" sz="2700" spc="10">
                <a:latin typeface="Times New Roman"/>
                <a:cs typeface="Times New Roman"/>
              </a:rPr>
              <a:t>0.2</a:t>
            </a:r>
            <a:r>
              <a:rPr dirty="0" sz="2700" spc="-40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55">
                <a:latin typeface="Times New Roman"/>
                <a:cs typeface="Times New Roman"/>
              </a:rPr>
              <a:t> </a:t>
            </a:r>
            <a:r>
              <a:rPr dirty="0" sz="2700" spc="5">
                <a:latin typeface="Times New Roman"/>
                <a:cs typeface="Times New Roman"/>
              </a:rPr>
              <a:t>0.</a:t>
            </a:r>
            <a:r>
              <a:rPr dirty="0" sz="2700" spc="65">
                <a:latin typeface="Times New Roman"/>
                <a:cs typeface="Times New Roman"/>
              </a:rPr>
              <a:t>1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110">
                <a:latin typeface="Times New Roman"/>
                <a:cs typeface="Times New Roman"/>
              </a:rPr>
              <a:t> </a:t>
            </a:r>
            <a:r>
              <a:rPr dirty="0" u="heavy" baseline="34979" sz="40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baseline="34979" sz="4050">
                <a:latin typeface="Times New Roman"/>
                <a:cs typeface="Times New Roman"/>
              </a:rPr>
              <a:t>	</a:t>
            </a:r>
            <a:r>
              <a:rPr dirty="0" sz="2700">
                <a:latin typeface="Times New Roman"/>
                <a:cs typeface="Times New Roman"/>
              </a:rPr>
              <a:t>W</a:t>
            </a:r>
            <a:r>
              <a:rPr dirty="0" sz="2700" spc="10">
                <a:latin typeface="Times New Roman"/>
                <a:cs typeface="Times New Roman"/>
              </a:rPr>
              <a:t>b</a:t>
            </a:r>
            <a:r>
              <a:rPr dirty="0" sz="2700" spc="5">
                <a:latin typeface="Times New Roman"/>
                <a:cs typeface="Times New Roman"/>
              </a:rPr>
              <a:t>=</a:t>
            </a:r>
            <a:r>
              <a:rPr dirty="0" sz="2700" spc="10">
                <a:latin typeface="Times New Roman"/>
                <a:cs typeface="Times New Roman"/>
              </a:rPr>
              <a:t>0.01</a:t>
            </a:r>
            <a:r>
              <a:rPr dirty="0" sz="2700" spc="5">
                <a:latin typeface="Times New Roman"/>
                <a:cs typeface="Times New Roman"/>
              </a:rPr>
              <a:t> </a:t>
            </a:r>
            <a:r>
              <a:rPr dirty="0" sz="2700">
                <a:latin typeface="Times New Roman"/>
                <a:cs typeface="Times New Roman"/>
              </a:rPr>
              <a:t>W</a:t>
            </a:r>
            <a:r>
              <a:rPr dirty="0" sz="2700" spc="10">
                <a:latin typeface="Times New Roman"/>
                <a:cs typeface="Times New Roman"/>
              </a:rPr>
              <a:t>b</a:t>
            </a:r>
            <a:r>
              <a:rPr dirty="0" sz="2700">
                <a:latin typeface="Times New Roman"/>
                <a:cs typeface="Times New Roman"/>
              </a:rPr>
              <a:t>	</a:t>
            </a:r>
            <a:r>
              <a:rPr dirty="0" sz="2800" spc="-5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algn="ctr" marR="579755">
              <a:lnSpc>
                <a:spcPts val="2675"/>
              </a:lnSpc>
            </a:pPr>
            <a:r>
              <a:rPr dirty="0" sz="2700" spc="10">
                <a:latin typeface="Times New Roman"/>
                <a:cs typeface="Times New Roman"/>
              </a:rPr>
              <a:t>2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0171" y="367715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97623" y="3758184"/>
            <a:ext cx="3962400" cy="2596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398455" y="4593335"/>
            <a:ext cx="1835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9165" y="5553410"/>
            <a:ext cx="20320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sz="2800" spc="-5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59813" y="4496092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2228" y="1728482"/>
            <a:ext cx="6776720" cy="23590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45847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45910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marR="1840864" indent="-342900">
              <a:lnSpc>
                <a:spcPct val="113500"/>
              </a:lnSpc>
              <a:spcBef>
                <a:spcPts val="194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85">
                <a:latin typeface="华文楷体"/>
                <a:cs typeface="华文楷体"/>
              </a:rPr>
              <a:t>若平面从初始位置绕</a:t>
            </a:r>
            <a:r>
              <a:rPr dirty="0" sz="2400" spc="80" i="1">
                <a:latin typeface="Times New Roman"/>
                <a:cs typeface="Times New Roman"/>
              </a:rPr>
              <a:t>bc</a:t>
            </a:r>
            <a:r>
              <a:rPr dirty="0" sz="2400" spc="85">
                <a:latin typeface="华文楷体"/>
                <a:cs typeface="华文楷体"/>
              </a:rPr>
              <a:t>转过</a:t>
            </a:r>
            <a:r>
              <a:rPr dirty="0" sz="2400" spc="55">
                <a:latin typeface="Times New Roman"/>
                <a:cs typeface="Times New Roman"/>
              </a:rPr>
              <a:t>90</a:t>
            </a:r>
            <a:r>
              <a:rPr dirty="0" sz="2400" spc="55">
                <a:latin typeface="华文楷体"/>
                <a:cs typeface="华文楷体"/>
              </a:rPr>
              <a:t>°  </a:t>
            </a:r>
            <a:r>
              <a:rPr dirty="0" sz="2400">
                <a:latin typeface="华文楷体"/>
                <a:cs typeface="华文楷体"/>
              </a:rPr>
              <a:t>角，则穿过平面的磁通量是多少？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870171" y="367715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97623" y="3758184"/>
            <a:ext cx="3962400" cy="2596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398455" y="4593335"/>
            <a:ext cx="1835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9165" y="5553410"/>
            <a:ext cx="20320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50"/>
              </a:lnSpc>
            </a:pPr>
            <a:r>
              <a:rPr dirty="0" sz="2800" spc="-5" i="1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259813" y="4496092"/>
            <a:ext cx="203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2228" y="1728482"/>
            <a:ext cx="6776720" cy="23590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45847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45910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marR="1840864" indent="-342900">
              <a:lnSpc>
                <a:spcPct val="113500"/>
              </a:lnSpc>
              <a:spcBef>
                <a:spcPts val="194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85">
                <a:latin typeface="华文楷体"/>
                <a:cs typeface="华文楷体"/>
              </a:rPr>
              <a:t>若平面从初始位置绕</a:t>
            </a:r>
            <a:r>
              <a:rPr dirty="0" sz="2400" spc="80" i="1">
                <a:latin typeface="Times New Roman"/>
                <a:cs typeface="Times New Roman"/>
              </a:rPr>
              <a:t>bc</a:t>
            </a:r>
            <a:r>
              <a:rPr dirty="0" sz="2400" spc="85">
                <a:latin typeface="华文楷体"/>
                <a:cs typeface="华文楷体"/>
              </a:rPr>
              <a:t>转过</a:t>
            </a:r>
            <a:r>
              <a:rPr dirty="0" sz="2400" spc="55">
                <a:latin typeface="Times New Roman"/>
                <a:cs typeface="Times New Roman"/>
              </a:rPr>
              <a:t>90</a:t>
            </a:r>
            <a:r>
              <a:rPr dirty="0" sz="2400" spc="55">
                <a:latin typeface="华文楷体"/>
                <a:cs typeface="华文楷体"/>
              </a:rPr>
              <a:t>°  </a:t>
            </a:r>
            <a:r>
              <a:rPr dirty="0" sz="2400">
                <a:latin typeface="华文楷体"/>
                <a:cs typeface="华文楷体"/>
              </a:rPr>
              <a:t>角，则穿过平面的磁通量是多少？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0954" y="4304068"/>
            <a:ext cx="714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88207" y="2641092"/>
            <a:ext cx="5442204" cy="181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54941" y="3365233"/>
            <a:ext cx="178777" cy="35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5089" y="2373172"/>
            <a:ext cx="374650" cy="2346960"/>
          </a:xfrm>
          <a:custGeom>
            <a:avLst/>
            <a:gdLst/>
            <a:ahLst/>
            <a:cxnLst/>
            <a:rect l="l" t="t" r="r" b="b"/>
            <a:pathLst>
              <a:path w="374650" h="2346960">
                <a:moveTo>
                  <a:pt x="192267" y="174947"/>
                </a:moveTo>
                <a:lnTo>
                  <a:pt x="185915" y="173164"/>
                </a:lnTo>
                <a:lnTo>
                  <a:pt x="180858" y="169315"/>
                </a:lnTo>
                <a:lnTo>
                  <a:pt x="177744" y="164022"/>
                </a:lnTo>
                <a:lnTo>
                  <a:pt x="176908" y="158007"/>
                </a:lnTo>
                <a:lnTo>
                  <a:pt x="178688" y="151993"/>
                </a:lnTo>
                <a:lnTo>
                  <a:pt x="211213" y="98120"/>
                </a:lnTo>
                <a:lnTo>
                  <a:pt x="244386" y="57073"/>
                </a:lnTo>
                <a:lnTo>
                  <a:pt x="280187" y="26606"/>
                </a:lnTo>
                <a:lnTo>
                  <a:pt x="315658" y="8331"/>
                </a:lnTo>
                <a:lnTo>
                  <a:pt x="316649" y="8013"/>
                </a:lnTo>
                <a:lnTo>
                  <a:pt x="317309" y="7696"/>
                </a:lnTo>
                <a:lnTo>
                  <a:pt x="318287" y="7365"/>
                </a:lnTo>
                <a:lnTo>
                  <a:pt x="335699" y="2882"/>
                </a:lnTo>
                <a:lnTo>
                  <a:pt x="336359" y="2882"/>
                </a:lnTo>
                <a:lnTo>
                  <a:pt x="337337" y="2565"/>
                </a:lnTo>
                <a:lnTo>
                  <a:pt x="338327" y="2565"/>
                </a:lnTo>
                <a:lnTo>
                  <a:pt x="355739" y="952"/>
                </a:lnTo>
                <a:lnTo>
                  <a:pt x="364604" y="0"/>
                </a:lnTo>
                <a:lnTo>
                  <a:pt x="372821" y="6413"/>
                </a:lnTo>
                <a:lnTo>
                  <a:pt x="373468" y="15392"/>
                </a:lnTo>
                <a:lnTo>
                  <a:pt x="374459" y="24041"/>
                </a:lnTo>
                <a:lnTo>
                  <a:pt x="367893" y="32067"/>
                </a:lnTo>
                <a:lnTo>
                  <a:pt x="358686" y="32702"/>
                </a:lnTo>
                <a:lnTo>
                  <a:pt x="344739" y="33985"/>
                </a:lnTo>
                <a:lnTo>
                  <a:pt x="343915" y="33985"/>
                </a:lnTo>
                <a:lnTo>
                  <a:pt x="341287" y="34302"/>
                </a:lnTo>
                <a:lnTo>
                  <a:pt x="342686" y="34302"/>
                </a:lnTo>
                <a:lnTo>
                  <a:pt x="330242" y="37515"/>
                </a:lnTo>
                <a:lnTo>
                  <a:pt x="329133" y="37515"/>
                </a:lnTo>
                <a:lnTo>
                  <a:pt x="326504" y="38480"/>
                </a:lnTo>
                <a:lnTo>
                  <a:pt x="326898" y="38480"/>
                </a:lnTo>
                <a:lnTo>
                  <a:pt x="312051" y="44894"/>
                </a:lnTo>
                <a:lnTo>
                  <a:pt x="267042" y="80162"/>
                </a:lnTo>
                <a:lnTo>
                  <a:pt x="237820" y="117043"/>
                </a:lnTo>
                <a:lnTo>
                  <a:pt x="208914" y="164185"/>
                </a:lnTo>
                <a:lnTo>
                  <a:pt x="207924" y="166103"/>
                </a:lnTo>
                <a:lnTo>
                  <a:pt x="203980" y="171178"/>
                </a:lnTo>
                <a:lnTo>
                  <a:pt x="198524" y="174205"/>
                </a:lnTo>
                <a:lnTo>
                  <a:pt x="192267" y="174947"/>
                </a:lnTo>
                <a:close/>
              </a:path>
              <a:path w="374650" h="2346960">
                <a:moveTo>
                  <a:pt x="343460" y="34102"/>
                </a:moveTo>
                <a:lnTo>
                  <a:pt x="343915" y="33985"/>
                </a:lnTo>
                <a:lnTo>
                  <a:pt x="344739" y="33985"/>
                </a:lnTo>
                <a:lnTo>
                  <a:pt x="343460" y="34102"/>
                </a:lnTo>
                <a:close/>
              </a:path>
              <a:path w="374650" h="2346960">
                <a:moveTo>
                  <a:pt x="342686" y="34302"/>
                </a:moveTo>
                <a:lnTo>
                  <a:pt x="341287" y="34302"/>
                </a:lnTo>
                <a:lnTo>
                  <a:pt x="343460" y="34102"/>
                </a:lnTo>
                <a:lnTo>
                  <a:pt x="342686" y="34302"/>
                </a:lnTo>
                <a:close/>
              </a:path>
              <a:path w="374650" h="2346960">
                <a:moveTo>
                  <a:pt x="327484" y="38227"/>
                </a:moveTo>
                <a:lnTo>
                  <a:pt x="329133" y="37515"/>
                </a:lnTo>
                <a:lnTo>
                  <a:pt x="330242" y="37515"/>
                </a:lnTo>
                <a:lnTo>
                  <a:pt x="327484" y="38227"/>
                </a:lnTo>
                <a:close/>
              </a:path>
              <a:path w="374650" h="2346960">
                <a:moveTo>
                  <a:pt x="326898" y="38480"/>
                </a:moveTo>
                <a:lnTo>
                  <a:pt x="326504" y="38480"/>
                </a:lnTo>
                <a:lnTo>
                  <a:pt x="327484" y="38227"/>
                </a:lnTo>
                <a:lnTo>
                  <a:pt x="326898" y="38480"/>
                </a:lnTo>
                <a:close/>
              </a:path>
              <a:path w="374650" h="2346960">
                <a:moveTo>
                  <a:pt x="80479" y="541629"/>
                </a:moveTo>
                <a:lnTo>
                  <a:pt x="62737" y="537781"/>
                </a:lnTo>
                <a:lnTo>
                  <a:pt x="57162" y="529450"/>
                </a:lnTo>
                <a:lnTo>
                  <a:pt x="58800" y="520788"/>
                </a:lnTo>
                <a:lnTo>
                  <a:pt x="78181" y="433565"/>
                </a:lnTo>
                <a:lnTo>
                  <a:pt x="100520" y="350824"/>
                </a:lnTo>
                <a:lnTo>
                  <a:pt x="112344" y="312343"/>
                </a:lnTo>
                <a:lnTo>
                  <a:pt x="130227" y="290989"/>
                </a:lnTo>
                <a:lnTo>
                  <a:pt x="136651" y="291820"/>
                </a:lnTo>
                <a:lnTo>
                  <a:pt x="142263" y="295020"/>
                </a:lnTo>
                <a:lnTo>
                  <a:pt x="146089" y="299875"/>
                </a:lnTo>
                <a:lnTo>
                  <a:pt x="147823" y="305754"/>
                </a:lnTo>
                <a:lnTo>
                  <a:pt x="147154" y="312026"/>
                </a:lnTo>
                <a:lnTo>
                  <a:pt x="143548" y="322287"/>
                </a:lnTo>
                <a:lnTo>
                  <a:pt x="131724" y="360121"/>
                </a:lnTo>
                <a:lnTo>
                  <a:pt x="110045" y="441578"/>
                </a:lnTo>
                <a:lnTo>
                  <a:pt x="90995" y="527519"/>
                </a:lnTo>
                <a:lnTo>
                  <a:pt x="89014" y="536181"/>
                </a:lnTo>
                <a:lnTo>
                  <a:pt x="80479" y="541629"/>
                </a:lnTo>
                <a:close/>
              </a:path>
              <a:path w="374650" h="2346960">
                <a:moveTo>
                  <a:pt x="33515" y="921638"/>
                </a:moveTo>
                <a:lnTo>
                  <a:pt x="15443" y="920356"/>
                </a:lnTo>
                <a:lnTo>
                  <a:pt x="8877" y="912660"/>
                </a:lnTo>
                <a:lnTo>
                  <a:pt x="15443" y="827684"/>
                </a:lnTo>
                <a:lnTo>
                  <a:pt x="26606" y="720890"/>
                </a:lnTo>
                <a:lnTo>
                  <a:pt x="32524" y="679843"/>
                </a:lnTo>
                <a:lnTo>
                  <a:pt x="33832" y="671194"/>
                </a:lnTo>
                <a:lnTo>
                  <a:pt x="42049" y="665098"/>
                </a:lnTo>
                <a:lnTo>
                  <a:pt x="59791" y="667664"/>
                </a:lnTo>
                <a:lnTo>
                  <a:pt x="66357" y="675678"/>
                </a:lnTo>
                <a:lnTo>
                  <a:pt x="65036" y="684339"/>
                </a:lnTo>
                <a:lnTo>
                  <a:pt x="59131" y="725068"/>
                </a:lnTo>
                <a:lnTo>
                  <a:pt x="47967" y="831214"/>
                </a:lnTo>
                <a:lnTo>
                  <a:pt x="42049" y="906246"/>
                </a:lnTo>
                <a:lnTo>
                  <a:pt x="41389" y="915225"/>
                </a:lnTo>
                <a:lnTo>
                  <a:pt x="33515" y="921638"/>
                </a:lnTo>
                <a:close/>
              </a:path>
              <a:path w="374650" h="2346960">
                <a:moveTo>
                  <a:pt x="18072" y="1305178"/>
                </a:moveTo>
                <a:lnTo>
                  <a:pt x="8877" y="1305178"/>
                </a:lnTo>
                <a:lnTo>
                  <a:pt x="1650" y="1298130"/>
                </a:lnTo>
                <a:lnTo>
                  <a:pt x="1317" y="1288834"/>
                </a:lnTo>
                <a:lnTo>
                  <a:pt x="0" y="1173060"/>
                </a:lnTo>
                <a:lnTo>
                  <a:pt x="1320" y="1064666"/>
                </a:lnTo>
                <a:lnTo>
                  <a:pt x="1650" y="1056004"/>
                </a:lnTo>
                <a:lnTo>
                  <a:pt x="8877" y="1048956"/>
                </a:lnTo>
                <a:lnTo>
                  <a:pt x="26936" y="1048956"/>
                </a:lnTo>
                <a:lnTo>
                  <a:pt x="34162" y="1056335"/>
                </a:lnTo>
                <a:lnTo>
                  <a:pt x="34162" y="1065314"/>
                </a:lnTo>
                <a:lnTo>
                  <a:pt x="32524" y="1173378"/>
                </a:lnTo>
                <a:lnTo>
                  <a:pt x="34174" y="1289151"/>
                </a:lnTo>
                <a:lnTo>
                  <a:pt x="34493" y="1297812"/>
                </a:lnTo>
                <a:lnTo>
                  <a:pt x="27266" y="1304861"/>
                </a:lnTo>
                <a:lnTo>
                  <a:pt x="18072" y="1305178"/>
                </a:lnTo>
                <a:close/>
              </a:path>
              <a:path w="374650" h="2346960">
                <a:moveTo>
                  <a:pt x="43357" y="1688718"/>
                </a:moveTo>
                <a:lnTo>
                  <a:pt x="34823" y="1682635"/>
                </a:lnTo>
                <a:lnTo>
                  <a:pt x="33832" y="1673974"/>
                </a:lnTo>
                <a:lnTo>
                  <a:pt x="26936" y="1624901"/>
                </a:lnTo>
                <a:lnTo>
                  <a:pt x="15443" y="1518119"/>
                </a:lnTo>
                <a:lnTo>
                  <a:pt x="10185" y="1450136"/>
                </a:lnTo>
                <a:lnTo>
                  <a:pt x="9537" y="1441157"/>
                </a:lnTo>
                <a:lnTo>
                  <a:pt x="16103" y="1433461"/>
                </a:lnTo>
                <a:lnTo>
                  <a:pt x="34162" y="1432178"/>
                </a:lnTo>
                <a:lnTo>
                  <a:pt x="42049" y="1438909"/>
                </a:lnTo>
                <a:lnTo>
                  <a:pt x="47967" y="1515871"/>
                </a:lnTo>
                <a:lnTo>
                  <a:pt x="59461" y="1621383"/>
                </a:lnTo>
                <a:lnTo>
                  <a:pt x="66357" y="1669478"/>
                </a:lnTo>
                <a:lnTo>
                  <a:pt x="67335" y="1678457"/>
                </a:lnTo>
                <a:lnTo>
                  <a:pt x="61099" y="1686483"/>
                </a:lnTo>
                <a:lnTo>
                  <a:pt x="52235" y="1687766"/>
                </a:lnTo>
                <a:lnTo>
                  <a:pt x="43357" y="1688718"/>
                </a:lnTo>
                <a:close/>
              </a:path>
              <a:path w="374650" h="2346960">
                <a:moveTo>
                  <a:pt x="132805" y="2062515"/>
                </a:moveTo>
                <a:lnTo>
                  <a:pt x="100190" y="1994979"/>
                </a:lnTo>
                <a:lnTo>
                  <a:pt x="78181" y="1912239"/>
                </a:lnTo>
                <a:lnTo>
                  <a:pt x="60439" y="1833029"/>
                </a:lnTo>
                <a:lnTo>
                  <a:pt x="58800" y="1824367"/>
                </a:lnTo>
                <a:lnTo>
                  <a:pt x="64388" y="1816036"/>
                </a:lnTo>
                <a:lnTo>
                  <a:pt x="82118" y="1812188"/>
                </a:lnTo>
                <a:lnTo>
                  <a:pt x="90665" y="1817636"/>
                </a:lnTo>
                <a:lnTo>
                  <a:pt x="92633" y="1826298"/>
                </a:lnTo>
                <a:lnTo>
                  <a:pt x="110045" y="1905507"/>
                </a:lnTo>
                <a:lnTo>
                  <a:pt x="132054" y="1986965"/>
                </a:lnTo>
                <a:lnTo>
                  <a:pt x="143548" y="2024481"/>
                </a:lnTo>
                <a:lnTo>
                  <a:pt x="149453" y="2041474"/>
                </a:lnTo>
                <a:lnTo>
                  <a:pt x="150312" y="2047746"/>
                </a:lnTo>
                <a:lnTo>
                  <a:pt x="148677" y="2053624"/>
                </a:lnTo>
                <a:lnTo>
                  <a:pt x="144886" y="2058479"/>
                </a:lnTo>
                <a:lnTo>
                  <a:pt x="139280" y="2061679"/>
                </a:lnTo>
                <a:lnTo>
                  <a:pt x="132805" y="2062515"/>
                </a:lnTo>
                <a:close/>
              </a:path>
              <a:path w="374650" h="2346960">
                <a:moveTo>
                  <a:pt x="364604" y="2346452"/>
                </a:moveTo>
                <a:lnTo>
                  <a:pt x="355739" y="2345486"/>
                </a:lnTo>
                <a:lnTo>
                  <a:pt x="338327" y="2343886"/>
                </a:lnTo>
                <a:lnTo>
                  <a:pt x="337337" y="2343886"/>
                </a:lnTo>
                <a:lnTo>
                  <a:pt x="336359" y="2343556"/>
                </a:lnTo>
                <a:lnTo>
                  <a:pt x="335699" y="2343556"/>
                </a:lnTo>
                <a:lnTo>
                  <a:pt x="318287" y="2339073"/>
                </a:lnTo>
                <a:lnTo>
                  <a:pt x="317309" y="2338755"/>
                </a:lnTo>
                <a:lnTo>
                  <a:pt x="316649" y="2338425"/>
                </a:lnTo>
                <a:lnTo>
                  <a:pt x="315658" y="2338108"/>
                </a:lnTo>
                <a:lnTo>
                  <a:pt x="278218" y="2318550"/>
                </a:lnTo>
                <a:lnTo>
                  <a:pt x="243065" y="2288082"/>
                </a:lnTo>
                <a:lnTo>
                  <a:pt x="210553" y="2247353"/>
                </a:lnTo>
                <a:lnTo>
                  <a:pt x="182638" y="2202141"/>
                </a:lnTo>
                <a:lnTo>
                  <a:pt x="180698" y="2196073"/>
                </a:lnTo>
                <a:lnTo>
                  <a:pt x="181194" y="2189914"/>
                </a:lnTo>
                <a:lnTo>
                  <a:pt x="183971" y="2184418"/>
                </a:lnTo>
                <a:lnTo>
                  <a:pt x="188874" y="2180335"/>
                </a:lnTo>
                <a:lnTo>
                  <a:pt x="195045" y="2178257"/>
                </a:lnTo>
                <a:lnTo>
                  <a:pt x="201277" y="2178646"/>
                </a:lnTo>
                <a:lnTo>
                  <a:pt x="206892" y="2181321"/>
                </a:lnTo>
                <a:lnTo>
                  <a:pt x="211213" y="2186101"/>
                </a:lnTo>
                <a:lnTo>
                  <a:pt x="223685" y="2207590"/>
                </a:lnTo>
                <a:lnTo>
                  <a:pt x="238467" y="2230361"/>
                </a:lnTo>
                <a:lnTo>
                  <a:pt x="268363" y="2267242"/>
                </a:lnTo>
                <a:lnTo>
                  <a:pt x="298907" y="2293861"/>
                </a:lnTo>
                <a:lnTo>
                  <a:pt x="326839" y="2307970"/>
                </a:lnTo>
                <a:lnTo>
                  <a:pt x="326504" y="2307970"/>
                </a:lnTo>
                <a:lnTo>
                  <a:pt x="329133" y="2308923"/>
                </a:lnTo>
                <a:lnTo>
                  <a:pt x="330203" y="2308923"/>
                </a:lnTo>
                <a:lnTo>
                  <a:pt x="342682" y="2312136"/>
                </a:lnTo>
                <a:lnTo>
                  <a:pt x="341287" y="2312136"/>
                </a:lnTo>
                <a:lnTo>
                  <a:pt x="343915" y="2312454"/>
                </a:lnTo>
                <a:lnTo>
                  <a:pt x="344739" y="2312454"/>
                </a:lnTo>
                <a:lnTo>
                  <a:pt x="358686" y="2313736"/>
                </a:lnTo>
                <a:lnTo>
                  <a:pt x="367893" y="2314384"/>
                </a:lnTo>
                <a:lnTo>
                  <a:pt x="374459" y="2322398"/>
                </a:lnTo>
                <a:lnTo>
                  <a:pt x="373468" y="2331059"/>
                </a:lnTo>
                <a:lnTo>
                  <a:pt x="372821" y="2340038"/>
                </a:lnTo>
                <a:lnTo>
                  <a:pt x="364604" y="2346452"/>
                </a:lnTo>
                <a:close/>
              </a:path>
              <a:path w="374650" h="2346960">
                <a:moveTo>
                  <a:pt x="327386" y="2308198"/>
                </a:moveTo>
                <a:lnTo>
                  <a:pt x="326504" y="2307970"/>
                </a:lnTo>
                <a:lnTo>
                  <a:pt x="326839" y="2307970"/>
                </a:lnTo>
                <a:lnTo>
                  <a:pt x="327386" y="2308198"/>
                </a:lnTo>
                <a:close/>
              </a:path>
              <a:path w="374650" h="2346960">
                <a:moveTo>
                  <a:pt x="330203" y="2308923"/>
                </a:moveTo>
                <a:lnTo>
                  <a:pt x="329133" y="2308923"/>
                </a:lnTo>
                <a:lnTo>
                  <a:pt x="327386" y="2308198"/>
                </a:lnTo>
                <a:lnTo>
                  <a:pt x="330203" y="2308923"/>
                </a:lnTo>
                <a:close/>
              </a:path>
              <a:path w="374650" h="2346960">
                <a:moveTo>
                  <a:pt x="343458" y="2312336"/>
                </a:moveTo>
                <a:lnTo>
                  <a:pt x="341287" y="2312136"/>
                </a:lnTo>
                <a:lnTo>
                  <a:pt x="342682" y="2312136"/>
                </a:lnTo>
                <a:lnTo>
                  <a:pt x="343458" y="2312336"/>
                </a:lnTo>
                <a:close/>
              </a:path>
              <a:path w="374650" h="2346960">
                <a:moveTo>
                  <a:pt x="344739" y="2312454"/>
                </a:moveTo>
                <a:lnTo>
                  <a:pt x="343915" y="2312454"/>
                </a:lnTo>
                <a:lnTo>
                  <a:pt x="343458" y="2312336"/>
                </a:lnTo>
                <a:lnTo>
                  <a:pt x="344739" y="231245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89400" y="2370575"/>
            <a:ext cx="202744" cy="180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72252" y="2664162"/>
            <a:ext cx="90805" cy="250825"/>
          </a:xfrm>
          <a:custGeom>
            <a:avLst/>
            <a:gdLst/>
            <a:ahLst/>
            <a:cxnLst/>
            <a:rect l="l" t="t" r="r" b="b"/>
            <a:pathLst>
              <a:path w="90804" h="250825">
                <a:moveTo>
                  <a:pt x="89992" y="21036"/>
                </a:moveTo>
                <a:lnTo>
                  <a:pt x="86385" y="31298"/>
                </a:lnTo>
                <a:lnTo>
                  <a:pt x="74561" y="69131"/>
                </a:lnTo>
                <a:lnTo>
                  <a:pt x="52882" y="150589"/>
                </a:lnTo>
                <a:lnTo>
                  <a:pt x="33832" y="236530"/>
                </a:lnTo>
                <a:lnTo>
                  <a:pt x="31851" y="245191"/>
                </a:lnTo>
                <a:lnTo>
                  <a:pt x="23317" y="250639"/>
                </a:lnTo>
                <a:lnTo>
                  <a:pt x="14452" y="248722"/>
                </a:lnTo>
                <a:lnTo>
                  <a:pt x="5575" y="246791"/>
                </a:lnTo>
                <a:lnTo>
                  <a:pt x="0" y="238460"/>
                </a:lnTo>
                <a:lnTo>
                  <a:pt x="1638" y="229799"/>
                </a:lnTo>
                <a:lnTo>
                  <a:pt x="21018" y="142575"/>
                </a:lnTo>
                <a:lnTo>
                  <a:pt x="43357" y="59835"/>
                </a:lnTo>
                <a:lnTo>
                  <a:pt x="55181" y="21354"/>
                </a:lnTo>
                <a:lnTo>
                  <a:pt x="73065" y="0"/>
                </a:lnTo>
                <a:lnTo>
                  <a:pt x="79489" y="830"/>
                </a:lnTo>
                <a:lnTo>
                  <a:pt x="85100" y="4030"/>
                </a:lnTo>
                <a:lnTo>
                  <a:pt x="88926" y="8885"/>
                </a:lnTo>
                <a:lnTo>
                  <a:pt x="90660" y="14764"/>
                </a:lnTo>
                <a:lnTo>
                  <a:pt x="89992" y="21036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23966" y="3038271"/>
            <a:ext cx="57785" cy="256540"/>
          </a:xfrm>
          <a:custGeom>
            <a:avLst/>
            <a:gdLst/>
            <a:ahLst/>
            <a:cxnLst/>
            <a:rect l="l" t="t" r="r" b="b"/>
            <a:pathLst>
              <a:path w="57785" h="256539">
                <a:moveTo>
                  <a:pt x="56159" y="19240"/>
                </a:moveTo>
                <a:lnTo>
                  <a:pt x="50253" y="59969"/>
                </a:lnTo>
                <a:lnTo>
                  <a:pt x="39090" y="166115"/>
                </a:lnTo>
                <a:lnTo>
                  <a:pt x="33172" y="241147"/>
                </a:lnTo>
                <a:lnTo>
                  <a:pt x="32511" y="250126"/>
                </a:lnTo>
                <a:lnTo>
                  <a:pt x="24637" y="256539"/>
                </a:lnTo>
                <a:lnTo>
                  <a:pt x="15760" y="255904"/>
                </a:lnTo>
                <a:lnTo>
                  <a:pt x="6565" y="255257"/>
                </a:lnTo>
                <a:lnTo>
                  <a:pt x="0" y="247561"/>
                </a:lnTo>
                <a:lnTo>
                  <a:pt x="6565" y="162585"/>
                </a:lnTo>
                <a:lnTo>
                  <a:pt x="17729" y="55791"/>
                </a:lnTo>
                <a:lnTo>
                  <a:pt x="23647" y="14744"/>
                </a:lnTo>
                <a:lnTo>
                  <a:pt x="33172" y="0"/>
                </a:lnTo>
                <a:lnTo>
                  <a:pt x="42036" y="1282"/>
                </a:lnTo>
                <a:lnTo>
                  <a:pt x="50914" y="2565"/>
                </a:lnTo>
                <a:lnTo>
                  <a:pt x="57480" y="10579"/>
                </a:lnTo>
                <a:lnTo>
                  <a:pt x="56159" y="19240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15089" y="3422129"/>
            <a:ext cx="34925" cy="256540"/>
          </a:xfrm>
          <a:custGeom>
            <a:avLst/>
            <a:gdLst/>
            <a:ahLst/>
            <a:cxnLst/>
            <a:rect l="l" t="t" r="r" b="b"/>
            <a:pathLst>
              <a:path w="34925" h="256539">
                <a:moveTo>
                  <a:pt x="34162" y="16357"/>
                </a:moveTo>
                <a:lnTo>
                  <a:pt x="32524" y="124421"/>
                </a:lnTo>
                <a:lnTo>
                  <a:pt x="34162" y="239877"/>
                </a:lnTo>
                <a:lnTo>
                  <a:pt x="34493" y="248856"/>
                </a:lnTo>
                <a:lnTo>
                  <a:pt x="27266" y="255904"/>
                </a:lnTo>
                <a:lnTo>
                  <a:pt x="18072" y="256222"/>
                </a:lnTo>
                <a:lnTo>
                  <a:pt x="8877" y="256222"/>
                </a:lnTo>
                <a:lnTo>
                  <a:pt x="1650" y="249174"/>
                </a:lnTo>
                <a:lnTo>
                  <a:pt x="1320" y="240195"/>
                </a:lnTo>
                <a:lnTo>
                  <a:pt x="0" y="124104"/>
                </a:lnTo>
                <a:lnTo>
                  <a:pt x="1320" y="15709"/>
                </a:lnTo>
                <a:lnTo>
                  <a:pt x="1650" y="7048"/>
                </a:lnTo>
                <a:lnTo>
                  <a:pt x="8877" y="0"/>
                </a:lnTo>
                <a:lnTo>
                  <a:pt x="18072" y="0"/>
                </a:lnTo>
                <a:lnTo>
                  <a:pt x="26936" y="0"/>
                </a:lnTo>
                <a:lnTo>
                  <a:pt x="34162" y="7378"/>
                </a:lnTo>
                <a:lnTo>
                  <a:pt x="34162" y="16357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24627" y="3805351"/>
            <a:ext cx="58419" cy="256540"/>
          </a:xfrm>
          <a:custGeom>
            <a:avLst/>
            <a:gdLst/>
            <a:ahLst/>
            <a:cxnLst/>
            <a:rect l="l" t="t" r="r" b="b"/>
            <a:pathLst>
              <a:path w="58420" h="256539">
                <a:moveTo>
                  <a:pt x="33172" y="15392"/>
                </a:moveTo>
                <a:lnTo>
                  <a:pt x="38430" y="83692"/>
                </a:lnTo>
                <a:lnTo>
                  <a:pt x="49923" y="189204"/>
                </a:lnTo>
                <a:lnTo>
                  <a:pt x="56819" y="237299"/>
                </a:lnTo>
                <a:lnTo>
                  <a:pt x="57797" y="246278"/>
                </a:lnTo>
                <a:lnTo>
                  <a:pt x="51562" y="254304"/>
                </a:lnTo>
                <a:lnTo>
                  <a:pt x="42697" y="255587"/>
                </a:lnTo>
                <a:lnTo>
                  <a:pt x="33820" y="256539"/>
                </a:lnTo>
                <a:lnTo>
                  <a:pt x="25285" y="250456"/>
                </a:lnTo>
                <a:lnTo>
                  <a:pt x="24295" y="241795"/>
                </a:lnTo>
                <a:lnTo>
                  <a:pt x="17399" y="192722"/>
                </a:lnTo>
                <a:lnTo>
                  <a:pt x="5905" y="85940"/>
                </a:lnTo>
                <a:lnTo>
                  <a:pt x="647" y="17957"/>
                </a:lnTo>
                <a:lnTo>
                  <a:pt x="0" y="8978"/>
                </a:lnTo>
                <a:lnTo>
                  <a:pt x="6565" y="1282"/>
                </a:lnTo>
                <a:lnTo>
                  <a:pt x="15760" y="635"/>
                </a:lnTo>
                <a:lnTo>
                  <a:pt x="24625" y="0"/>
                </a:lnTo>
                <a:lnTo>
                  <a:pt x="32512" y="6730"/>
                </a:lnTo>
                <a:lnTo>
                  <a:pt x="33172" y="15392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3890" y="4185361"/>
            <a:ext cx="92075" cy="250825"/>
          </a:xfrm>
          <a:custGeom>
            <a:avLst/>
            <a:gdLst/>
            <a:ahLst/>
            <a:cxnLst/>
            <a:rect l="l" t="t" r="r" b="b"/>
            <a:pathLst>
              <a:path w="92075" h="250825">
                <a:moveTo>
                  <a:pt x="33832" y="14109"/>
                </a:moveTo>
                <a:lnTo>
                  <a:pt x="51244" y="93319"/>
                </a:lnTo>
                <a:lnTo>
                  <a:pt x="73253" y="174777"/>
                </a:lnTo>
                <a:lnTo>
                  <a:pt x="84747" y="212293"/>
                </a:lnTo>
                <a:lnTo>
                  <a:pt x="90652" y="229285"/>
                </a:lnTo>
                <a:lnTo>
                  <a:pt x="91511" y="235557"/>
                </a:lnTo>
                <a:lnTo>
                  <a:pt x="89876" y="241436"/>
                </a:lnTo>
                <a:lnTo>
                  <a:pt x="86085" y="246291"/>
                </a:lnTo>
                <a:lnTo>
                  <a:pt x="80479" y="249491"/>
                </a:lnTo>
                <a:lnTo>
                  <a:pt x="74004" y="250327"/>
                </a:lnTo>
                <a:lnTo>
                  <a:pt x="67868" y="248729"/>
                </a:lnTo>
                <a:lnTo>
                  <a:pt x="41389" y="182791"/>
                </a:lnTo>
                <a:lnTo>
                  <a:pt x="19380" y="100050"/>
                </a:lnTo>
                <a:lnTo>
                  <a:pt x="1638" y="20840"/>
                </a:lnTo>
                <a:lnTo>
                  <a:pt x="0" y="12179"/>
                </a:lnTo>
                <a:lnTo>
                  <a:pt x="5587" y="3848"/>
                </a:lnTo>
                <a:lnTo>
                  <a:pt x="14452" y="1917"/>
                </a:lnTo>
                <a:lnTo>
                  <a:pt x="23317" y="0"/>
                </a:lnTo>
                <a:lnTo>
                  <a:pt x="31864" y="5448"/>
                </a:lnTo>
                <a:lnTo>
                  <a:pt x="33832" y="1410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93190" y="4548833"/>
            <a:ext cx="198955" cy="173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88207" y="2641092"/>
            <a:ext cx="5442204" cy="1819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54941" y="3365233"/>
            <a:ext cx="178777" cy="354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52960" y="2389847"/>
            <a:ext cx="340995" cy="2313305"/>
          </a:xfrm>
          <a:custGeom>
            <a:avLst/>
            <a:gdLst/>
            <a:ahLst/>
            <a:cxnLst/>
            <a:rect l="l" t="t" r="r" b="b"/>
            <a:pathLst>
              <a:path w="340995" h="2313304">
                <a:moveTo>
                  <a:pt x="0" y="0"/>
                </a:moveTo>
                <a:lnTo>
                  <a:pt x="41191" y="8363"/>
                </a:lnTo>
                <a:lnTo>
                  <a:pt x="80928" y="32808"/>
                </a:lnTo>
                <a:lnTo>
                  <a:pt x="118927" y="72366"/>
                </a:lnTo>
                <a:lnTo>
                  <a:pt x="154900" y="126067"/>
                </a:lnTo>
                <a:lnTo>
                  <a:pt x="188561" y="192943"/>
                </a:lnTo>
                <a:lnTo>
                  <a:pt x="204436" y="231019"/>
                </a:lnTo>
                <a:lnTo>
                  <a:pt x="219626" y="272024"/>
                </a:lnTo>
                <a:lnTo>
                  <a:pt x="234094" y="315839"/>
                </a:lnTo>
                <a:lnTo>
                  <a:pt x="247806" y="362342"/>
                </a:lnTo>
                <a:lnTo>
                  <a:pt x="260726" y="411412"/>
                </a:lnTo>
                <a:lnTo>
                  <a:pt x="272818" y="462928"/>
                </a:lnTo>
                <a:lnTo>
                  <a:pt x="284045" y="516769"/>
                </a:lnTo>
                <a:lnTo>
                  <a:pt x="294373" y="572813"/>
                </a:lnTo>
                <a:lnTo>
                  <a:pt x="303766" y="630939"/>
                </a:lnTo>
                <a:lnTo>
                  <a:pt x="312188" y="691027"/>
                </a:lnTo>
                <a:lnTo>
                  <a:pt x="319602" y="752955"/>
                </a:lnTo>
                <a:lnTo>
                  <a:pt x="325974" y="816602"/>
                </a:lnTo>
                <a:lnTo>
                  <a:pt x="331268" y="881847"/>
                </a:lnTo>
                <a:lnTo>
                  <a:pt x="335447" y="948569"/>
                </a:lnTo>
                <a:lnTo>
                  <a:pt x="338477" y="1016647"/>
                </a:lnTo>
                <a:lnTo>
                  <a:pt x="340321" y="1085959"/>
                </a:lnTo>
                <a:lnTo>
                  <a:pt x="340944" y="1156385"/>
                </a:lnTo>
                <a:lnTo>
                  <a:pt x="340321" y="1226811"/>
                </a:lnTo>
                <a:lnTo>
                  <a:pt x="338477" y="1296123"/>
                </a:lnTo>
                <a:lnTo>
                  <a:pt x="335447" y="1364201"/>
                </a:lnTo>
                <a:lnTo>
                  <a:pt x="331268" y="1430923"/>
                </a:lnTo>
                <a:lnTo>
                  <a:pt x="325974" y="1496168"/>
                </a:lnTo>
                <a:lnTo>
                  <a:pt x="319602" y="1559815"/>
                </a:lnTo>
                <a:lnTo>
                  <a:pt x="312188" y="1621743"/>
                </a:lnTo>
                <a:lnTo>
                  <a:pt x="303766" y="1681831"/>
                </a:lnTo>
                <a:lnTo>
                  <a:pt x="294373" y="1739958"/>
                </a:lnTo>
                <a:lnTo>
                  <a:pt x="284045" y="1796002"/>
                </a:lnTo>
                <a:lnTo>
                  <a:pt x="272818" y="1849842"/>
                </a:lnTo>
                <a:lnTo>
                  <a:pt x="260726" y="1901358"/>
                </a:lnTo>
                <a:lnTo>
                  <a:pt x="247806" y="1950428"/>
                </a:lnTo>
                <a:lnTo>
                  <a:pt x="234094" y="1996931"/>
                </a:lnTo>
                <a:lnTo>
                  <a:pt x="219626" y="2040746"/>
                </a:lnTo>
                <a:lnTo>
                  <a:pt x="204436" y="2081752"/>
                </a:lnTo>
                <a:lnTo>
                  <a:pt x="188561" y="2119828"/>
                </a:lnTo>
                <a:lnTo>
                  <a:pt x="172037" y="2154852"/>
                </a:lnTo>
                <a:lnTo>
                  <a:pt x="137184" y="2215261"/>
                </a:lnTo>
                <a:lnTo>
                  <a:pt x="100163" y="2262012"/>
                </a:lnTo>
                <a:lnTo>
                  <a:pt x="61259" y="2294134"/>
                </a:lnTo>
                <a:lnTo>
                  <a:pt x="20759" y="2310660"/>
                </a:lnTo>
                <a:lnTo>
                  <a:pt x="0" y="2312771"/>
                </a:lnTo>
              </a:path>
            </a:pathLst>
          </a:custGeom>
          <a:ln w="32461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80319" y="4884420"/>
            <a:ext cx="1402079" cy="1402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3411" y="1780032"/>
            <a:ext cx="7673340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50753" y="904328"/>
            <a:ext cx="3835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一些磁场的磁感应强度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46869" y="1711337"/>
            <a:ext cx="64262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磁通量有正负：</a:t>
            </a:r>
            <a:r>
              <a:rPr dirty="0" sz="2400">
                <a:latin typeface="华文楷体"/>
                <a:cs typeface="华文楷体"/>
              </a:rPr>
              <a:t>规定磁感线从平面的某一面穿 入，磁通量为正；磁感线从平面的另一面穿入， 磁通量为负。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46869" y="1711337"/>
            <a:ext cx="6426200" cy="175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磁通量有正负：</a:t>
            </a:r>
            <a:r>
              <a:rPr dirty="0" sz="2400">
                <a:latin typeface="华文楷体"/>
                <a:cs typeface="华文楷体"/>
              </a:rPr>
              <a:t>规定磁感线从平面的某一面穿 入，磁通量为正；磁感线从平面的另一面穿入， 磁通量为负。</a:t>
            </a:r>
            <a:endParaRPr sz="2400">
              <a:latin typeface="华文楷体"/>
              <a:cs typeface="华文楷体"/>
            </a:endParaRPr>
          </a:p>
          <a:p>
            <a:pPr algn="ctr" marL="157480">
              <a:lnSpc>
                <a:spcPct val="100000"/>
              </a:lnSpc>
              <a:spcBef>
                <a:spcPts val="2100"/>
              </a:spcBef>
              <a:tabLst>
                <a:tab pos="1374775" algn="l"/>
              </a:tabLst>
            </a:pPr>
            <a:r>
              <a:rPr dirty="0" sz="2400" i="1">
                <a:latin typeface="Times New Roman"/>
                <a:cs typeface="Times New Roman"/>
              </a:rPr>
              <a:t>B	</a:t>
            </a:r>
            <a:r>
              <a:rPr dirty="0" baseline="2314" sz="3600" i="1">
                <a:latin typeface="Times New Roman"/>
                <a:cs typeface="Times New Roman"/>
              </a:rPr>
              <a:t>B</a:t>
            </a:r>
            <a:endParaRPr baseline="2314"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0" y="3003804"/>
            <a:ext cx="2235707" cy="254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06183" y="3049523"/>
            <a:ext cx="2127504" cy="2540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25100" y="5675972"/>
            <a:ext cx="734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Φ </a:t>
            </a:r>
            <a:r>
              <a:rPr dirty="0" sz="2400">
                <a:latin typeface="Times New Roman"/>
                <a:cs typeface="Times New Roman"/>
              </a:rPr>
              <a:t>&gt;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4384" y="5678093"/>
            <a:ext cx="734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Φ </a:t>
            </a:r>
            <a:r>
              <a:rPr dirty="0" sz="2400">
                <a:latin typeface="Times New Roman"/>
                <a:cs typeface="Times New Roman"/>
              </a:rPr>
              <a:t>&lt;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29000" y="3003804"/>
            <a:ext cx="2235707" cy="2540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06183" y="3049523"/>
            <a:ext cx="2127504" cy="2540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46869" y="1711337"/>
            <a:ext cx="6426200" cy="175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磁通量有正负：</a:t>
            </a:r>
            <a:r>
              <a:rPr dirty="0" sz="2400">
                <a:latin typeface="华文楷体"/>
                <a:cs typeface="华文楷体"/>
              </a:rPr>
              <a:t>规定磁感线从平面的某一面穿 入，磁通量为正；磁感线从平面的另一面穿入， 磁通量为负。</a:t>
            </a:r>
            <a:endParaRPr sz="2400">
              <a:latin typeface="华文楷体"/>
              <a:cs typeface="华文楷体"/>
            </a:endParaRPr>
          </a:p>
          <a:p>
            <a:pPr algn="ctr" marL="157480">
              <a:lnSpc>
                <a:spcPct val="100000"/>
              </a:lnSpc>
              <a:spcBef>
                <a:spcPts val="2100"/>
              </a:spcBef>
              <a:tabLst>
                <a:tab pos="1374775" algn="l"/>
              </a:tabLst>
            </a:pPr>
            <a:r>
              <a:rPr dirty="0" sz="2400" i="1">
                <a:latin typeface="Times New Roman"/>
                <a:cs typeface="Times New Roman"/>
              </a:rPr>
              <a:t>B	</a:t>
            </a:r>
            <a:r>
              <a:rPr dirty="0" baseline="2314" sz="3600" i="1">
                <a:latin typeface="Times New Roman"/>
                <a:cs typeface="Times New Roman"/>
              </a:rPr>
              <a:t>B</a:t>
            </a:r>
            <a:endParaRPr baseline="2314"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0765" y="2057552"/>
            <a:ext cx="374650" cy="2346960"/>
          </a:xfrm>
          <a:custGeom>
            <a:avLst/>
            <a:gdLst/>
            <a:ahLst/>
            <a:cxnLst/>
            <a:rect l="l" t="t" r="r" b="b"/>
            <a:pathLst>
              <a:path w="374650" h="2346960">
                <a:moveTo>
                  <a:pt x="192267" y="174959"/>
                </a:moveTo>
                <a:lnTo>
                  <a:pt x="185915" y="173177"/>
                </a:lnTo>
                <a:lnTo>
                  <a:pt x="180858" y="169328"/>
                </a:lnTo>
                <a:lnTo>
                  <a:pt x="177744" y="164034"/>
                </a:lnTo>
                <a:lnTo>
                  <a:pt x="176908" y="158019"/>
                </a:lnTo>
                <a:lnTo>
                  <a:pt x="178688" y="152006"/>
                </a:lnTo>
                <a:lnTo>
                  <a:pt x="211213" y="98132"/>
                </a:lnTo>
                <a:lnTo>
                  <a:pt x="244386" y="57086"/>
                </a:lnTo>
                <a:lnTo>
                  <a:pt x="280187" y="26619"/>
                </a:lnTo>
                <a:lnTo>
                  <a:pt x="315658" y="8343"/>
                </a:lnTo>
                <a:lnTo>
                  <a:pt x="316649" y="8026"/>
                </a:lnTo>
                <a:lnTo>
                  <a:pt x="317296" y="7696"/>
                </a:lnTo>
                <a:lnTo>
                  <a:pt x="318287" y="7378"/>
                </a:lnTo>
                <a:lnTo>
                  <a:pt x="335699" y="2895"/>
                </a:lnTo>
                <a:lnTo>
                  <a:pt x="336359" y="2895"/>
                </a:lnTo>
                <a:lnTo>
                  <a:pt x="337337" y="2565"/>
                </a:lnTo>
                <a:lnTo>
                  <a:pt x="338328" y="2565"/>
                </a:lnTo>
                <a:lnTo>
                  <a:pt x="355739" y="965"/>
                </a:lnTo>
                <a:lnTo>
                  <a:pt x="364604" y="0"/>
                </a:lnTo>
                <a:lnTo>
                  <a:pt x="372808" y="6413"/>
                </a:lnTo>
                <a:lnTo>
                  <a:pt x="373505" y="15722"/>
                </a:lnTo>
                <a:lnTo>
                  <a:pt x="374459" y="24053"/>
                </a:lnTo>
                <a:lnTo>
                  <a:pt x="367880" y="32080"/>
                </a:lnTo>
                <a:lnTo>
                  <a:pt x="358686" y="32715"/>
                </a:lnTo>
                <a:lnTo>
                  <a:pt x="344739" y="33997"/>
                </a:lnTo>
                <a:lnTo>
                  <a:pt x="343903" y="33997"/>
                </a:lnTo>
                <a:lnTo>
                  <a:pt x="341287" y="34315"/>
                </a:lnTo>
                <a:lnTo>
                  <a:pt x="342674" y="34315"/>
                </a:lnTo>
                <a:lnTo>
                  <a:pt x="330239" y="37528"/>
                </a:lnTo>
                <a:lnTo>
                  <a:pt x="329133" y="37528"/>
                </a:lnTo>
                <a:lnTo>
                  <a:pt x="326504" y="38493"/>
                </a:lnTo>
                <a:lnTo>
                  <a:pt x="326898" y="38493"/>
                </a:lnTo>
                <a:lnTo>
                  <a:pt x="312051" y="44907"/>
                </a:lnTo>
                <a:lnTo>
                  <a:pt x="267042" y="80175"/>
                </a:lnTo>
                <a:lnTo>
                  <a:pt x="237820" y="117055"/>
                </a:lnTo>
                <a:lnTo>
                  <a:pt x="208914" y="164198"/>
                </a:lnTo>
                <a:lnTo>
                  <a:pt x="207924" y="166116"/>
                </a:lnTo>
                <a:lnTo>
                  <a:pt x="203980" y="171191"/>
                </a:lnTo>
                <a:lnTo>
                  <a:pt x="198524" y="174218"/>
                </a:lnTo>
                <a:lnTo>
                  <a:pt x="192267" y="174959"/>
                </a:lnTo>
                <a:close/>
              </a:path>
              <a:path w="374650" h="2346960">
                <a:moveTo>
                  <a:pt x="343441" y="34117"/>
                </a:moveTo>
                <a:lnTo>
                  <a:pt x="343903" y="33997"/>
                </a:lnTo>
                <a:lnTo>
                  <a:pt x="344739" y="33997"/>
                </a:lnTo>
                <a:lnTo>
                  <a:pt x="343441" y="34117"/>
                </a:lnTo>
                <a:close/>
              </a:path>
              <a:path w="374650" h="2346960">
                <a:moveTo>
                  <a:pt x="342674" y="34315"/>
                </a:moveTo>
                <a:lnTo>
                  <a:pt x="341287" y="34315"/>
                </a:lnTo>
                <a:lnTo>
                  <a:pt x="343441" y="34117"/>
                </a:lnTo>
                <a:lnTo>
                  <a:pt x="342674" y="34315"/>
                </a:lnTo>
                <a:close/>
              </a:path>
              <a:path w="374650" h="2346960">
                <a:moveTo>
                  <a:pt x="327486" y="38240"/>
                </a:moveTo>
                <a:lnTo>
                  <a:pt x="329133" y="37528"/>
                </a:lnTo>
                <a:lnTo>
                  <a:pt x="330239" y="37528"/>
                </a:lnTo>
                <a:lnTo>
                  <a:pt x="327486" y="38240"/>
                </a:lnTo>
                <a:close/>
              </a:path>
              <a:path w="374650" h="2346960">
                <a:moveTo>
                  <a:pt x="326898" y="38493"/>
                </a:moveTo>
                <a:lnTo>
                  <a:pt x="326504" y="38493"/>
                </a:lnTo>
                <a:lnTo>
                  <a:pt x="327486" y="38240"/>
                </a:lnTo>
                <a:lnTo>
                  <a:pt x="326898" y="38493"/>
                </a:lnTo>
                <a:close/>
              </a:path>
              <a:path w="374650" h="2346960">
                <a:moveTo>
                  <a:pt x="80479" y="541642"/>
                </a:moveTo>
                <a:lnTo>
                  <a:pt x="62737" y="537794"/>
                </a:lnTo>
                <a:lnTo>
                  <a:pt x="57162" y="529463"/>
                </a:lnTo>
                <a:lnTo>
                  <a:pt x="58800" y="520801"/>
                </a:lnTo>
                <a:lnTo>
                  <a:pt x="78181" y="433577"/>
                </a:lnTo>
                <a:lnTo>
                  <a:pt x="100520" y="350837"/>
                </a:lnTo>
                <a:lnTo>
                  <a:pt x="112344" y="312356"/>
                </a:lnTo>
                <a:lnTo>
                  <a:pt x="130227" y="290997"/>
                </a:lnTo>
                <a:lnTo>
                  <a:pt x="136651" y="291833"/>
                </a:lnTo>
                <a:lnTo>
                  <a:pt x="142263" y="295033"/>
                </a:lnTo>
                <a:lnTo>
                  <a:pt x="146089" y="299886"/>
                </a:lnTo>
                <a:lnTo>
                  <a:pt x="147823" y="305761"/>
                </a:lnTo>
                <a:lnTo>
                  <a:pt x="147154" y="312026"/>
                </a:lnTo>
                <a:lnTo>
                  <a:pt x="143548" y="322300"/>
                </a:lnTo>
                <a:lnTo>
                  <a:pt x="131724" y="360133"/>
                </a:lnTo>
                <a:lnTo>
                  <a:pt x="110045" y="441591"/>
                </a:lnTo>
                <a:lnTo>
                  <a:pt x="90995" y="527532"/>
                </a:lnTo>
                <a:lnTo>
                  <a:pt x="89014" y="536194"/>
                </a:lnTo>
                <a:lnTo>
                  <a:pt x="80479" y="541642"/>
                </a:lnTo>
                <a:close/>
              </a:path>
              <a:path w="374650" h="2346960">
                <a:moveTo>
                  <a:pt x="33502" y="921651"/>
                </a:moveTo>
                <a:lnTo>
                  <a:pt x="15443" y="920369"/>
                </a:lnTo>
                <a:lnTo>
                  <a:pt x="8877" y="912672"/>
                </a:lnTo>
                <a:lnTo>
                  <a:pt x="9525" y="904024"/>
                </a:lnTo>
                <a:lnTo>
                  <a:pt x="15443" y="827697"/>
                </a:lnTo>
                <a:lnTo>
                  <a:pt x="26606" y="720902"/>
                </a:lnTo>
                <a:lnTo>
                  <a:pt x="32524" y="679856"/>
                </a:lnTo>
                <a:lnTo>
                  <a:pt x="42049" y="665111"/>
                </a:lnTo>
                <a:lnTo>
                  <a:pt x="59791" y="667677"/>
                </a:lnTo>
                <a:lnTo>
                  <a:pt x="66357" y="675690"/>
                </a:lnTo>
                <a:lnTo>
                  <a:pt x="65036" y="684352"/>
                </a:lnTo>
                <a:lnTo>
                  <a:pt x="59131" y="725081"/>
                </a:lnTo>
                <a:lnTo>
                  <a:pt x="47955" y="831227"/>
                </a:lnTo>
                <a:lnTo>
                  <a:pt x="42049" y="906259"/>
                </a:lnTo>
                <a:lnTo>
                  <a:pt x="41389" y="915238"/>
                </a:lnTo>
                <a:lnTo>
                  <a:pt x="33502" y="921651"/>
                </a:lnTo>
                <a:close/>
              </a:path>
              <a:path w="374650" h="2346960">
                <a:moveTo>
                  <a:pt x="18072" y="1305191"/>
                </a:moveTo>
                <a:lnTo>
                  <a:pt x="8877" y="1305191"/>
                </a:lnTo>
                <a:lnTo>
                  <a:pt x="1650" y="1298143"/>
                </a:lnTo>
                <a:lnTo>
                  <a:pt x="1317" y="1288834"/>
                </a:lnTo>
                <a:lnTo>
                  <a:pt x="0" y="1173073"/>
                </a:lnTo>
                <a:lnTo>
                  <a:pt x="1320" y="1064679"/>
                </a:lnTo>
                <a:lnTo>
                  <a:pt x="1650" y="1056017"/>
                </a:lnTo>
                <a:lnTo>
                  <a:pt x="8877" y="1048969"/>
                </a:lnTo>
                <a:lnTo>
                  <a:pt x="26936" y="1048969"/>
                </a:lnTo>
                <a:lnTo>
                  <a:pt x="34162" y="1056347"/>
                </a:lnTo>
                <a:lnTo>
                  <a:pt x="34162" y="1065326"/>
                </a:lnTo>
                <a:lnTo>
                  <a:pt x="32524" y="1173391"/>
                </a:lnTo>
                <a:lnTo>
                  <a:pt x="34175" y="1289164"/>
                </a:lnTo>
                <a:lnTo>
                  <a:pt x="34493" y="1297825"/>
                </a:lnTo>
                <a:lnTo>
                  <a:pt x="27266" y="1304874"/>
                </a:lnTo>
                <a:lnTo>
                  <a:pt x="18072" y="1305191"/>
                </a:lnTo>
                <a:close/>
              </a:path>
              <a:path w="374650" h="2346960">
                <a:moveTo>
                  <a:pt x="43357" y="1688731"/>
                </a:moveTo>
                <a:lnTo>
                  <a:pt x="34823" y="1682635"/>
                </a:lnTo>
                <a:lnTo>
                  <a:pt x="33832" y="1673987"/>
                </a:lnTo>
                <a:lnTo>
                  <a:pt x="26936" y="1624914"/>
                </a:lnTo>
                <a:lnTo>
                  <a:pt x="15443" y="1518132"/>
                </a:lnTo>
                <a:lnTo>
                  <a:pt x="10185" y="1450149"/>
                </a:lnTo>
                <a:lnTo>
                  <a:pt x="9525" y="1441170"/>
                </a:lnTo>
                <a:lnTo>
                  <a:pt x="16103" y="1433474"/>
                </a:lnTo>
                <a:lnTo>
                  <a:pt x="34162" y="1432191"/>
                </a:lnTo>
                <a:lnTo>
                  <a:pt x="42049" y="1438922"/>
                </a:lnTo>
                <a:lnTo>
                  <a:pt x="47955" y="1515884"/>
                </a:lnTo>
                <a:lnTo>
                  <a:pt x="59461" y="1621396"/>
                </a:lnTo>
                <a:lnTo>
                  <a:pt x="66357" y="1669491"/>
                </a:lnTo>
                <a:lnTo>
                  <a:pt x="67335" y="1678470"/>
                </a:lnTo>
                <a:lnTo>
                  <a:pt x="61099" y="1686483"/>
                </a:lnTo>
                <a:lnTo>
                  <a:pt x="52235" y="1687766"/>
                </a:lnTo>
                <a:lnTo>
                  <a:pt x="43357" y="1688731"/>
                </a:lnTo>
                <a:close/>
              </a:path>
              <a:path w="374650" h="2346960">
                <a:moveTo>
                  <a:pt x="132799" y="2062528"/>
                </a:moveTo>
                <a:lnTo>
                  <a:pt x="100190" y="1994992"/>
                </a:lnTo>
                <a:lnTo>
                  <a:pt x="78181" y="1912251"/>
                </a:lnTo>
                <a:lnTo>
                  <a:pt x="60439" y="1833041"/>
                </a:lnTo>
                <a:lnTo>
                  <a:pt x="58800" y="1824380"/>
                </a:lnTo>
                <a:lnTo>
                  <a:pt x="64388" y="1816049"/>
                </a:lnTo>
                <a:lnTo>
                  <a:pt x="82118" y="1812201"/>
                </a:lnTo>
                <a:lnTo>
                  <a:pt x="90665" y="1817649"/>
                </a:lnTo>
                <a:lnTo>
                  <a:pt x="92633" y="1826310"/>
                </a:lnTo>
                <a:lnTo>
                  <a:pt x="110045" y="1905520"/>
                </a:lnTo>
                <a:lnTo>
                  <a:pt x="132041" y="1986965"/>
                </a:lnTo>
                <a:lnTo>
                  <a:pt x="143548" y="2024494"/>
                </a:lnTo>
                <a:lnTo>
                  <a:pt x="149453" y="2041486"/>
                </a:lnTo>
                <a:lnTo>
                  <a:pt x="150312" y="2047758"/>
                </a:lnTo>
                <a:lnTo>
                  <a:pt x="148675" y="2053637"/>
                </a:lnTo>
                <a:lnTo>
                  <a:pt x="144881" y="2058492"/>
                </a:lnTo>
                <a:lnTo>
                  <a:pt x="139268" y="2061692"/>
                </a:lnTo>
                <a:lnTo>
                  <a:pt x="132799" y="2062528"/>
                </a:lnTo>
                <a:close/>
              </a:path>
              <a:path w="374650" h="2346960">
                <a:moveTo>
                  <a:pt x="364604" y="2346464"/>
                </a:moveTo>
                <a:lnTo>
                  <a:pt x="355739" y="2345499"/>
                </a:lnTo>
                <a:lnTo>
                  <a:pt x="338328" y="2343899"/>
                </a:lnTo>
                <a:lnTo>
                  <a:pt x="337337" y="2343899"/>
                </a:lnTo>
                <a:lnTo>
                  <a:pt x="336359" y="2343569"/>
                </a:lnTo>
                <a:lnTo>
                  <a:pt x="335699" y="2343569"/>
                </a:lnTo>
                <a:lnTo>
                  <a:pt x="318287" y="2339086"/>
                </a:lnTo>
                <a:lnTo>
                  <a:pt x="317296" y="2338768"/>
                </a:lnTo>
                <a:lnTo>
                  <a:pt x="316649" y="2338438"/>
                </a:lnTo>
                <a:lnTo>
                  <a:pt x="315658" y="2338120"/>
                </a:lnTo>
                <a:lnTo>
                  <a:pt x="278218" y="2318562"/>
                </a:lnTo>
                <a:lnTo>
                  <a:pt x="243065" y="2288095"/>
                </a:lnTo>
                <a:lnTo>
                  <a:pt x="210553" y="2247366"/>
                </a:lnTo>
                <a:lnTo>
                  <a:pt x="182625" y="2202154"/>
                </a:lnTo>
                <a:lnTo>
                  <a:pt x="180693" y="2196086"/>
                </a:lnTo>
                <a:lnTo>
                  <a:pt x="181192" y="2189927"/>
                </a:lnTo>
                <a:lnTo>
                  <a:pt x="183970" y="2184430"/>
                </a:lnTo>
                <a:lnTo>
                  <a:pt x="188874" y="2180348"/>
                </a:lnTo>
                <a:lnTo>
                  <a:pt x="195043" y="2178270"/>
                </a:lnTo>
                <a:lnTo>
                  <a:pt x="201272" y="2178659"/>
                </a:lnTo>
                <a:lnTo>
                  <a:pt x="206887" y="2181334"/>
                </a:lnTo>
                <a:lnTo>
                  <a:pt x="211213" y="2186114"/>
                </a:lnTo>
                <a:lnTo>
                  <a:pt x="223685" y="2207602"/>
                </a:lnTo>
                <a:lnTo>
                  <a:pt x="238467" y="2230374"/>
                </a:lnTo>
                <a:lnTo>
                  <a:pt x="268363" y="2267254"/>
                </a:lnTo>
                <a:lnTo>
                  <a:pt x="298907" y="2293874"/>
                </a:lnTo>
                <a:lnTo>
                  <a:pt x="326839" y="2307983"/>
                </a:lnTo>
                <a:lnTo>
                  <a:pt x="326504" y="2307983"/>
                </a:lnTo>
                <a:lnTo>
                  <a:pt x="329133" y="2308936"/>
                </a:lnTo>
                <a:lnTo>
                  <a:pt x="330200" y="2308936"/>
                </a:lnTo>
                <a:lnTo>
                  <a:pt x="342671" y="2312149"/>
                </a:lnTo>
                <a:lnTo>
                  <a:pt x="341287" y="2312149"/>
                </a:lnTo>
                <a:lnTo>
                  <a:pt x="343903" y="2312466"/>
                </a:lnTo>
                <a:lnTo>
                  <a:pt x="344739" y="2312466"/>
                </a:lnTo>
                <a:lnTo>
                  <a:pt x="358686" y="2313749"/>
                </a:lnTo>
                <a:lnTo>
                  <a:pt x="367880" y="2314397"/>
                </a:lnTo>
                <a:lnTo>
                  <a:pt x="374459" y="2322410"/>
                </a:lnTo>
                <a:lnTo>
                  <a:pt x="373468" y="2331072"/>
                </a:lnTo>
                <a:lnTo>
                  <a:pt x="372808" y="2340051"/>
                </a:lnTo>
                <a:lnTo>
                  <a:pt x="364604" y="2346464"/>
                </a:lnTo>
                <a:close/>
              </a:path>
              <a:path w="374650" h="2346960">
                <a:moveTo>
                  <a:pt x="327387" y="2308211"/>
                </a:moveTo>
                <a:lnTo>
                  <a:pt x="326504" y="2307983"/>
                </a:lnTo>
                <a:lnTo>
                  <a:pt x="326839" y="2307983"/>
                </a:lnTo>
                <a:lnTo>
                  <a:pt x="327387" y="2308211"/>
                </a:lnTo>
                <a:close/>
              </a:path>
              <a:path w="374650" h="2346960">
                <a:moveTo>
                  <a:pt x="330200" y="2308936"/>
                </a:moveTo>
                <a:lnTo>
                  <a:pt x="329133" y="2308936"/>
                </a:lnTo>
                <a:lnTo>
                  <a:pt x="327387" y="2308211"/>
                </a:lnTo>
                <a:lnTo>
                  <a:pt x="330200" y="2308936"/>
                </a:lnTo>
                <a:close/>
              </a:path>
              <a:path w="374650" h="2346960">
                <a:moveTo>
                  <a:pt x="343439" y="2312347"/>
                </a:moveTo>
                <a:lnTo>
                  <a:pt x="341287" y="2312149"/>
                </a:lnTo>
                <a:lnTo>
                  <a:pt x="342671" y="2312149"/>
                </a:lnTo>
                <a:lnTo>
                  <a:pt x="343439" y="2312347"/>
                </a:lnTo>
                <a:close/>
              </a:path>
              <a:path w="374650" h="2346960">
                <a:moveTo>
                  <a:pt x="344739" y="2312466"/>
                </a:moveTo>
                <a:lnTo>
                  <a:pt x="343903" y="2312466"/>
                </a:lnTo>
                <a:lnTo>
                  <a:pt x="343439" y="2312347"/>
                </a:lnTo>
                <a:lnTo>
                  <a:pt x="344739" y="231246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95077" y="2054955"/>
            <a:ext cx="202744" cy="18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7928" y="2348549"/>
            <a:ext cx="90805" cy="250825"/>
          </a:xfrm>
          <a:custGeom>
            <a:avLst/>
            <a:gdLst/>
            <a:ahLst/>
            <a:cxnLst/>
            <a:rect l="l" t="t" r="r" b="b"/>
            <a:pathLst>
              <a:path w="90804" h="250825">
                <a:moveTo>
                  <a:pt x="89992" y="21029"/>
                </a:moveTo>
                <a:lnTo>
                  <a:pt x="86385" y="31303"/>
                </a:lnTo>
                <a:lnTo>
                  <a:pt x="74561" y="69136"/>
                </a:lnTo>
                <a:lnTo>
                  <a:pt x="52882" y="150594"/>
                </a:lnTo>
                <a:lnTo>
                  <a:pt x="33832" y="236535"/>
                </a:lnTo>
                <a:lnTo>
                  <a:pt x="31851" y="245196"/>
                </a:lnTo>
                <a:lnTo>
                  <a:pt x="23317" y="250645"/>
                </a:lnTo>
                <a:lnTo>
                  <a:pt x="14452" y="248727"/>
                </a:lnTo>
                <a:lnTo>
                  <a:pt x="5575" y="246797"/>
                </a:lnTo>
                <a:lnTo>
                  <a:pt x="0" y="238465"/>
                </a:lnTo>
                <a:lnTo>
                  <a:pt x="1638" y="229804"/>
                </a:lnTo>
                <a:lnTo>
                  <a:pt x="21018" y="142580"/>
                </a:lnTo>
                <a:lnTo>
                  <a:pt x="43357" y="59840"/>
                </a:lnTo>
                <a:lnTo>
                  <a:pt x="55181" y="21359"/>
                </a:lnTo>
                <a:lnTo>
                  <a:pt x="73065" y="0"/>
                </a:lnTo>
                <a:lnTo>
                  <a:pt x="79489" y="836"/>
                </a:lnTo>
                <a:lnTo>
                  <a:pt x="85100" y="4036"/>
                </a:lnTo>
                <a:lnTo>
                  <a:pt x="88926" y="8889"/>
                </a:lnTo>
                <a:lnTo>
                  <a:pt x="90660" y="14764"/>
                </a:lnTo>
                <a:lnTo>
                  <a:pt x="89992" y="2102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9643" y="2722664"/>
            <a:ext cx="57785" cy="256540"/>
          </a:xfrm>
          <a:custGeom>
            <a:avLst/>
            <a:gdLst/>
            <a:ahLst/>
            <a:cxnLst/>
            <a:rect l="l" t="t" r="r" b="b"/>
            <a:pathLst>
              <a:path w="57785" h="256539">
                <a:moveTo>
                  <a:pt x="56159" y="19240"/>
                </a:moveTo>
                <a:lnTo>
                  <a:pt x="50253" y="59969"/>
                </a:lnTo>
                <a:lnTo>
                  <a:pt x="39077" y="166115"/>
                </a:lnTo>
                <a:lnTo>
                  <a:pt x="33172" y="241147"/>
                </a:lnTo>
                <a:lnTo>
                  <a:pt x="32512" y="250126"/>
                </a:lnTo>
                <a:lnTo>
                  <a:pt x="24625" y="256539"/>
                </a:lnTo>
                <a:lnTo>
                  <a:pt x="15760" y="255904"/>
                </a:lnTo>
                <a:lnTo>
                  <a:pt x="6565" y="255257"/>
                </a:lnTo>
                <a:lnTo>
                  <a:pt x="0" y="247561"/>
                </a:lnTo>
                <a:lnTo>
                  <a:pt x="6565" y="162585"/>
                </a:lnTo>
                <a:lnTo>
                  <a:pt x="17729" y="55791"/>
                </a:lnTo>
                <a:lnTo>
                  <a:pt x="23647" y="14744"/>
                </a:lnTo>
                <a:lnTo>
                  <a:pt x="33172" y="0"/>
                </a:lnTo>
                <a:lnTo>
                  <a:pt x="42037" y="1282"/>
                </a:lnTo>
                <a:lnTo>
                  <a:pt x="50914" y="2565"/>
                </a:lnTo>
                <a:lnTo>
                  <a:pt x="57480" y="10579"/>
                </a:lnTo>
                <a:lnTo>
                  <a:pt x="56159" y="19240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20765" y="3106521"/>
            <a:ext cx="34925" cy="256540"/>
          </a:xfrm>
          <a:custGeom>
            <a:avLst/>
            <a:gdLst/>
            <a:ahLst/>
            <a:cxnLst/>
            <a:rect l="l" t="t" r="r" b="b"/>
            <a:pathLst>
              <a:path w="34925" h="256539">
                <a:moveTo>
                  <a:pt x="34162" y="16357"/>
                </a:moveTo>
                <a:lnTo>
                  <a:pt x="32524" y="124421"/>
                </a:lnTo>
                <a:lnTo>
                  <a:pt x="34162" y="239864"/>
                </a:lnTo>
                <a:lnTo>
                  <a:pt x="34493" y="248856"/>
                </a:lnTo>
                <a:lnTo>
                  <a:pt x="27266" y="255904"/>
                </a:lnTo>
                <a:lnTo>
                  <a:pt x="18072" y="256222"/>
                </a:lnTo>
                <a:lnTo>
                  <a:pt x="8877" y="256222"/>
                </a:lnTo>
                <a:lnTo>
                  <a:pt x="1650" y="249174"/>
                </a:lnTo>
                <a:lnTo>
                  <a:pt x="1320" y="240195"/>
                </a:lnTo>
                <a:lnTo>
                  <a:pt x="0" y="124104"/>
                </a:lnTo>
                <a:lnTo>
                  <a:pt x="1320" y="15709"/>
                </a:lnTo>
                <a:lnTo>
                  <a:pt x="1650" y="7048"/>
                </a:lnTo>
                <a:lnTo>
                  <a:pt x="8877" y="0"/>
                </a:lnTo>
                <a:lnTo>
                  <a:pt x="18072" y="0"/>
                </a:lnTo>
                <a:lnTo>
                  <a:pt x="26936" y="0"/>
                </a:lnTo>
                <a:lnTo>
                  <a:pt x="34162" y="7378"/>
                </a:lnTo>
                <a:lnTo>
                  <a:pt x="34162" y="16357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0290" y="3489743"/>
            <a:ext cx="58419" cy="256540"/>
          </a:xfrm>
          <a:custGeom>
            <a:avLst/>
            <a:gdLst/>
            <a:ahLst/>
            <a:cxnLst/>
            <a:rect l="l" t="t" r="r" b="b"/>
            <a:pathLst>
              <a:path w="58420" h="256539">
                <a:moveTo>
                  <a:pt x="33185" y="15392"/>
                </a:moveTo>
                <a:lnTo>
                  <a:pt x="38430" y="83692"/>
                </a:lnTo>
                <a:lnTo>
                  <a:pt x="49936" y="189204"/>
                </a:lnTo>
                <a:lnTo>
                  <a:pt x="56832" y="237299"/>
                </a:lnTo>
                <a:lnTo>
                  <a:pt x="57810" y="246278"/>
                </a:lnTo>
                <a:lnTo>
                  <a:pt x="51574" y="254292"/>
                </a:lnTo>
                <a:lnTo>
                  <a:pt x="42710" y="255574"/>
                </a:lnTo>
                <a:lnTo>
                  <a:pt x="33832" y="256539"/>
                </a:lnTo>
                <a:lnTo>
                  <a:pt x="25298" y="250443"/>
                </a:lnTo>
                <a:lnTo>
                  <a:pt x="24307" y="241795"/>
                </a:lnTo>
                <a:lnTo>
                  <a:pt x="17411" y="192722"/>
                </a:lnTo>
                <a:lnTo>
                  <a:pt x="5918" y="85940"/>
                </a:lnTo>
                <a:lnTo>
                  <a:pt x="660" y="17957"/>
                </a:lnTo>
                <a:lnTo>
                  <a:pt x="0" y="8978"/>
                </a:lnTo>
                <a:lnTo>
                  <a:pt x="6578" y="1282"/>
                </a:lnTo>
                <a:lnTo>
                  <a:pt x="15773" y="635"/>
                </a:lnTo>
                <a:lnTo>
                  <a:pt x="24637" y="0"/>
                </a:lnTo>
                <a:lnTo>
                  <a:pt x="32524" y="6730"/>
                </a:lnTo>
                <a:lnTo>
                  <a:pt x="33185" y="15392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9566" y="3869753"/>
            <a:ext cx="92075" cy="250825"/>
          </a:xfrm>
          <a:custGeom>
            <a:avLst/>
            <a:gdLst/>
            <a:ahLst/>
            <a:cxnLst/>
            <a:rect l="l" t="t" r="r" b="b"/>
            <a:pathLst>
              <a:path w="92075" h="250825">
                <a:moveTo>
                  <a:pt x="33832" y="14109"/>
                </a:moveTo>
                <a:lnTo>
                  <a:pt x="51244" y="93319"/>
                </a:lnTo>
                <a:lnTo>
                  <a:pt x="73240" y="174764"/>
                </a:lnTo>
                <a:lnTo>
                  <a:pt x="84747" y="212293"/>
                </a:lnTo>
                <a:lnTo>
                  <a:pt x="90652" y="229285"/>
                </a:lnTo>
                <a:lnTo>
                  <a:pt x="91511" y="235557"/>
                </a:lnTo>
                <a:lnTo>
                  <a:pt x="89874" y="241436"/>
                </a:lnTo>
                <a:lnTo>
                  <a:pt x="86080" y="246291"/>
                </a:lnTo>
                <a:lnTo>
                  <a:pt x="80467" y="249491"/>
                </a:lnTo>
                <a:lnTo>
                  <a:pt x="73998" y="250327"/>
                </a:lnTo>
                <a:lnTo>
                  <a:pt x="67867" y="248729"/>
                </a:lnTo>
                <a:lnTo>
                  <a:pt x="41389" y="182791"/>
                </a:lnTo>
                <a:lnTo>
                  <a:pt x="19380" y="100050"/>
                </a:lnTo>
                <a:lnTo>
                  <a:pt x="1638" y="20840"/>
                </a:lnTo>
                <a:lnTo>
                  <a:pt x="0" y="12179"/>
                </a:lnTo>
                <a:lnTo>
                  <a:pt x="5587" y="3848"/>
                </a:lnTo>
                <a:lnTo>
                  <a:pt x="14452" y="1917"/>
                </a:lnTo>
                <a:lnTo>
                  <a:pt x="23317" y="0"/>
                </a:lnTo>
                <a:lnTo>
                  <a:pt x="31864" y="5448"/>
                </a:lnTo>
                <a:lnTo>
                  <a:pt x="33832" y="1410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61" y="4233226"/>
            <a:ext cx="198960" cy="173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93364" y="2324100"/>
            <a:ext cx="5442203" cy="1819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0605" y="3049625"/>
            <a:ext cx="178155" cy="353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6718" y="2074240"/>
            <a:ext cx="340995" cy="2313305"/>
          </a:xfrm>
          <a:custGeom>
            <a:avLst/>
            <a:gdLst/>
            <a:ahLst/>
            <a:cxnLst/>
            <a:rect l="l" t="t" r="r" b="b"/>
            <a:pathLst>
              <a:path w="340995" h="2313304">
                <a:moveTo>
                  <a:pt x="0" y="0"/>
                </a:moveTo>
                <a:lnTo>
                  <a:pt x="41193" y="8363"/>
                </a:lnTo>
                <a:lnTo>
                  <a:pt x="80933" y="32808"/>
                </a:lnTo>
                <a:lnTo>
                  <a:pt x="118934" y="72366"/>
                </a:lnTo>
                <a:lnTo>
                  <a:pt x="154908" y="126067"/>
                </a:lnTo>
                <a:lnTo>
                  <a:pt x="188571" y="192943"/>
                </a:lnTo>
                <a:lnTo>
                  <a:pt x="204446" y="231019"/>
                </a:lnTo>
                <a:lnTo>
                  <a:pt x="219636" y="272024"/>
                </a:lnTo>
                <a:lnTo>
                  <a:pt x="234105" y="315839"/>
                </a:lnTo>
                <a:lnTo>
                  <a:pt x="247818" y="362342"/>
                </a:lnTo>
                <a:lnTo>
                  <a:pt x="260738" y="411412"/>
                </a:lnTo>
                <a:lnTo>
                  <a:pt x="272829" y="462928"/>
                </a:lnTo>
                <a:lnTo>
                  <a:pt x="284057" y="516769"/>
                </a:lnTo>
                <a:lnTo>
                  <a:pt x="294386" y="572813"/>
                </a:lnTo>
                <a:lnTo>
                  <a:pt x="303778" y="630939"/>
                </a:lnTo>
                <a:lnTo>
                  <a:pt x="312200" y="691027"/>
                </a:lnTo>
                <a:lnTo>
                  <a:pt x="319615" y="752955"/>
                </a:lnTo>
                <a:lnTo>
                  <a:pt x="325987" y="816602"/>
                </a:lnTo>
                <a:lnTo>
                  <a:pt x="331281" y="881847"/>
                </a:lnTo>
                <a:lnTo>
                  <a:pt x="335460" y="948569"/>
                </a:lnTo>
                <a:lnTo>
                  <a:pt x="338490" y="1016647"/>
                </a:lnTo>
                <a:lnTo>
                  <a:pt x="340334" y="1085959"/>
                </a:lnTo>
                <a:lnTo>
                  <a:pt x="340956" y="1156385"/>
                </a:lnTo>
                <a:lnTo>
                  <a:pt x="340334" y="1226811"/>
                </a:lnTo>
                <a:lnTo>
                  <a:pt x="338490" y="1296123"/>
                </a:lnTo>
                <a:lnTo>
                  <a:pt x="335460" y="1364201"/>
                </a:lnTo>
                <a:lnTo>
                  <a:pt x="331281" y="1430923"/>
                </a:lnTo>
                <a:lnTo>
                  <a:pt x="325987" y="1496168"/>
                </a:lnTo>
                <a:lnTo>
                  <a:pt x="319615" y="1559815"/>
                </a:lnTo>
                <a:lnTo>
                  <a:pt x="312200" y="1621743"/>
                </a:lnTo>
                <a:lnTo>
                  <a:pt x="303778" y="1681831"/>
                </a:lnTo>
                <a:lnTo>
                  <a:pt x="294386" y="1739958"/>
                </a:lnTo>
                <a:lnTo>
                  <a:pt x="284057" y="1796002"/>
                </a:lnTo>
                <a:lnTo>
                  <a:pt x="272829" y="1849842"/>
                </a:lnTo>
                <a:lnTo>
                  <a:pt x="260738" y="1901358"/>
                </a:lnTo>
                <a:lnTo>
                  <a:pt x="247818" y="1950428"/>
                </a:lnTo>
                <a:lnTo>
                  <a:pt x="234105" y="1996931"/>
                </a:lnTo>
                <a:lnTo>
                  <a:pt x="219636" y="2040746"/>
                </a:lnTo>
                <a:lnTo>
                  <a:pt x="204446" y="2081752"/>
                </a:lnTo>
                <a:lnTo>
                  <a:pt x="188571" y="2119828"/>
                </a:lnTo>
                <a:lnTo>
                  <a:pt x="172046" y="2154852"/>
                </a:lnTo>
                <a:lnTo>
                  <a:pt x="137192" y="2215261"/>
                </a:lnTo>
                <a:lnTo>
                  <a:pt x="100169" y="2262012"/>
                </a:lnTo>
                <a:lnTo>
                  <a:pt x="61263" y="2294134"/>
                </a:lnTo>
                <a:lnTo>
                  <a:pt x="20760" y="2310660"/>
                </a:lnTo>
                <a:lnTo>
                  <a:pt x="0" y="2312771"/>
                </a:lnTo>
              </a:path>
            </a:pathLst>
          </a:custGeom>
          <a:ln w="32461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18848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0765" y="2057552"/>
            <a:ext cx="374650" cy="2346960"/>
          </a:xfrm>
          <a:custGeom>
            <a:avLst/>
            <a:gdLst/>
            <a:ahLst/>
            <a:cxnLst/>
            <a:rect l="l" t="t" r="r" b="b"/>
            <a:pathLst>
              <a:path w="374650" h="2346960">
                <a:moveTo>
                  <a:pt x="192267" y="174959"/>
                </a:moveTo>
                <a:lnTo>
                  <a:pt x="185915" y="173177"/>
                </a:lnTo>
                <a:lnTo>
                  <a:pt x="180858" y="169328"/>
                </a:lnTo>
                <a:lnTo>
                  <a:pt x="177744" y="164034"/>
                </a:lnTo>
                <a:lnTo>
                  <a:pt x="176908" y="158019"/>
                </a:lnTo>
                <a:lnTo>
                  <a:pt x="178688" y="152006"/>
                </a:lnTo>
                <a:lnTo>
                  <a:pt x="211213" y="98132"/>
                </a:lnTo>
                <a:lnTo>
                  <a:pt x="244386" y="57086"/>
                </a:lnTo>
                <a:lnTo>
                  <a:pt x="280187" y="26619"/>
                </a:lnTo>
                <a:lnTo>
                  <a:pt x="315658" y="8343"/>
                </a:lnTo>
                <a:lnTo>
                  <a:pt x="316649" y="8026"/>
                </a:lnTo>
                <a:lnTo>
                  <a:pt x="317296" y="7696"/>
                </a:lnTo>
                <a:lnTo>
                  <a:pt x="318287" y="7378"/>
                </a:lnTo>
                <a:lnTo>
                  <a:pt x="335699" y="2895"/>
                </a:lnTo>
                <a:lnTo>
                  <a:pt x="336359" y="2895"/>
                </a:lnTo>
                <a:lnTo>
                  <a:pt x="337337" y="2565"/>
                </a:lnTo>
                <a:lnTo>
                  <a:pt x="338328" y="2565"/>
                </a:lnTo>
                <a:lnTo>
                  <a:pt x="355739" y="965"/>
                </a:lnTo>
                <a:lnTo>
                  <a:pt x="364604" y="0"/>
                </a:lnTo>
                <a:lnTo>
                  <a:pt x="372808" y="6413"/>
                </a:lnTo>
                <a:lnTo>
                  <a:pt x="373505" y="15722"/>
                </a:lnTo>
                <a:lnTo>
                  <a:pt x="374459" y="24053"/>
                </a:lnTo>
                <a:lnTo>
                  <a:pt x="367880" y="32080"/>
                </a:lnTo>
                <a:lnTo>
                  <a:pt x="358686" y="32715"/>
                </a:lnTo>
                <a:lnTo>
                  <a:pt x="344739" y="33997"/>
                </a:lnTo>
                <a:lnTo>
                  <a:pt x="343903" y="33997"/>
                </a:lnTo>
                <a:lnTo>
                  <a:pt x="341287" y="34315"/>
                </a:lnTo>
                <a:lnTo>
                  <a:pt x="342674" y="34315"/>
                </a:lnTo>
                <a:lnTo>
                  <a:pt x="330239" y="37528"/>
                </a:lnTo>
                <a:lnTo>
                  <a:pt x="329133" y="37528"/>
                </a:lnTo>
                <a:lnTo>
                  <a:pt x="326504" y="38493"/>
                </a:lnTo>
                <a:lnTo>
                  <a:pt x="326898" y="38493"/>
                </a:lnTo>
                <a:lnTo>
                  <a:pt x="312051" y="44907"/>
                </a:lnTo>
                <a:lnTo>
                  <a:pt x="267042" y="80175"/>
                </a:lnTo>
                <a:lnTo>
                  <a:pt x="237820" y="117055"/>
                </a:lnTo>
                <a:lnTo>
                  <a:pt x="208914" y="164198"/>
                </a:lnTo>
                <a:lnTo>
                  <a:pt x="207924" y="166116"/>
                </a:lnTo>
                <a:lnTo>
                  <a:pt x="203980" y="171191"/>
                </a:lnTo>
                <a:lnTo>
                  <a:pt x="198524" y="174218"/>
                </a:lnTo>
                <a:lnTo>
                  <a:pt x="192267" y="174959"/>
                </a:lnTo>
                <a:close/>
              </a:path>
              <a:path w="374650" h="2346960">
                <a:moveTo>
                  <a:pt x="343441" y="34117"/>
                </a:moveTo>
                <a:lnTo>
                  <a:pt x="343903" y="33997"/>
                </a:lnTo>
                <a:lnTo>
                  <a:pt x="344739" y="33997"/>
                </a:lnTo>
                <a:lnTo>
                  <a:pt x="343441" y="34117"/>
                </a:lnTo>
                <a:close/>
              </a:path>
              <a:path w="374650" h="2346960">
                <a:moveTo>
                  <a:pt x="342674" y="34315"/>
                </a:moveTo>
                <a:lnTo>
                  <a:pt x="341287" y="34315"/>
                </a:lnTo>
                <a:lnTo>
                  <a:pt x="343441" y="34117"/>
                </a:lnTo>
                <a:lnTo>
                  <a:pt x="342674" y="34315"/>
                </a:lnTo>
                <a:close/>
              </a:path>
              <a:path w="374650" h="2346960">
                <a:moveTo>
                  <a:pt x="327486" y="38240"/>
                </a:moveTo>
                <a:lnTo>
                  <a:pt x="329133" y="37528"/>
                </a:lnTo>
                <a:lnTo>
                  <a:pt x="330239" y="37528"/>
                </a:lnTo>
                <a:lnTo>
                  <a:pt x="327486" y="38240"/>
                </a:lnTo>
                <a:close/>
              </a:path>
              <a:path w="374650" h="2346960">
                <a:moveTo>
                  <a:pt x="326898" y="38493"/>
                </a:moveTo>
                <a:lnTo>
                  <a:pt x="326504" y="38493"/>
                </a:lnTo>
                <a:lnTo>
                  <a:pt x="327486" y="38240"/>
                </a:lnTo>
                <a:lnTo>
                  <a:pt x="326898" y="38493"/>
                </a:lnTo>
                <a:close/>
              </a:path>
              <a:path w="374650" h="2346960">
                <a:moveTo>
                  <a:pt x="80479" y="541642"/>
                </a:moveTo>
                <a:lnTo>
                  <a:pt x="62737" y="537794"/>
                </a:lnTo>
                <a:lnTo>
                  <a:pt x="57162" y="529463"/>
                </a:lnTo>
                <a:lnTo>
                  <a:pt x="58800" y="520801"/>
                </a:lnTo>
                <a:lnTo>
                  <a:pt x="78181" y="433577"/>
                </a:lnTo>
                <a:lnTo>
                  <a:pt x="100520" y="350837"/>
                </a:lnTo>
                <a:lnTo>
                  <a:pt x="112344" y="312356"/>
                </a:lnTo>
                <a:lnTo>
                  <a:pt x="130227" y="290997"/>
                </a:lnTo>
                <a:lnTo>
                  <a:pt x="136651" y="291833"/>
                </a:lnTo>
                <a:lnTo>
                  <a:pt x="142263" y="295033"/>
                </a:lnTo>
                <a:lnTo>
                  <a:pt x="146089" y="299886"/>
                </a:lnTo>
                <a:lnTo>
                  <a:pt x="147823" y="305761"/>
                </a:lnTo>
                <a:lnTo>
                  <a:pt x="147154" y="312026"/>
                </a:lnTo>
                <a:lnTo>
                  <a:pt x="143548" y="322300"/>
                </a:lnTo>
                <a:lnTo>
                  <a:pt x="131724" y="360133"/>
                </a:lnTo>
                <a:lnTo>
                  <a:pt x="110045" y="441591"/>
                </a:lnTo>
                <a:lnTo>
                  <a:pt x="90995" y="527532"/>
                </a:lnTo>
                <a:lnTo>
                  <a:pt x="89014" y="536194"/>
                </a:lnTo>
                <a:lnTo>
                  <a:pt x="80479" y="541642"/>
                </a:lnTo>
                <a:close/>
              </a:path>
              <a:path w="374650" h="2346960">
                <a:moveTo>
                  <a:pt x="33502" y="921651"/>
                </a:moveTo>
                <a:lnTo>
                  <a:pt x="15443" y="920369"/>
                </a:lnTo>
                <a:lnTo>
                  <a:pt x="8877" y="912672"/>
                </a:lnTo>
                <a:lnTo>
                  <a:pt x="9525" y="904024"/>
                </a:lnTo>
                <a:lnTo>
                  <a:pt x="15443" y="827697"/>
                </a:lnTo>
                <a:lnTo>
                  <a:pt x="26606" y="720902"/>
                </a:lnTo>
                <a:lnTo>
                  <a:pt x="32524" y="679856"/>
                </a:lnTo>
                <a:lnTo>
                  <a:pt x="42049" y="665111"/>
                </a:lnTo>
                <a:lnTo>
                  <a:pt x="59791" y="667677"/>
                </a:lnTo>
                <a:lnTo>
                  <a:pt x="66357" y="675690"/>
                </a:lnTo>
                <a:lnTo>
                  <a:pt x="65036" y="684352"/>
                </a:lnTo>
                <a:lnTo>
                  <a:pt x="59131" y="725081"/>
                </a:lnTo>
                <a:lnTo>
                  <a:pt x="47955" y="831227"/>
                </a:lnTo>
                <a:lnTo>
                  <a:pt x="42049" y="906259"/>
                </a:lnTo>
                <a:lnTo>
                  <a:pt x="41389" y="915238"/>
                </a:lnTo>
                <a:lnTo>
                  <a:pt x="33502" y="921651"/>
                </a:lnTo>
                <a:close/>
              </a:path>
              <a:path w="374650" h="2346960">
                <a:moveTo>
                  <a:pt x="18072" y="1305191"/>
                </a:moveTo>
                <a:lnTo>
                  <a:pt x="8877" y="1305191"/>
                </a:lnTo>
                <a:lnTo>
                  <a:pt x="1650" y="1298143"/>
                </a:lnTo>
                <a:lnTo>
                  <a:pt x="1317" y="1288834"/>
                </a:lnTo>
                <a:lnTo>
                  <a:pt x="0" y="1173073"/>
                </a:lnTo>
                <a:lnTo>
                  <a:pt x="1320" y="1064679"/>
                </a:lnTo>
                <a:lnTo>
                  <a:pt x="1650" y="1056017"/>
                </a:lnTo>
                <a:lnTo>
                  <a:pt x="8877" y="1048969"/>
                </a:lnTo>
                <a:lnTo>
                  <a:pt x="26936" y="1048969"/>
                </a:lnTo>
                <a:lnTo>
                  <a:pt x="34162" y="1056347"/>
                </a:lnTo>
                <a:lnTo>
                  <a:pt x="34162" y="1065326"/>
                </a:lnTo>
                <a:lnTo>
                  <a:pt x="32524" y="1173391"/>
                </a:lnTo>
                <a:lnTo>
                  <a:pt x="34175" y="1289164"/>
                </a:lnTo>
                <a:lnTo>
                  <a:pt x="34493" y="1297825"/>
                </a:lnTo>
                <a:lnTo>
                  <a:pt x="27266" y="1304874"/>
                </a:lnTo>
                <a:lnTo>
                  <a:pt x="18072" y="1305191"/>
                </a:lnTo>
                <a:close/>
              </a:path>
              <a:path w="374650" h="2346960">
                <a:moveTo>
                  <a:pt x="43357" y="1688731"/>
                </a:moveTo>
                <a:lnTo>
                  <a:pt x="34823" y="1682635"/>
                </a:lnTo>
                <a:lnTo>
                  <a:pt x="33832" y="1673987"/>
                </a:lnTo>
                <a:lnTo>
                  <a:pt x="26936" y="1624914"/>
                </a:lnTo>
                <a:lnTo>
                  <a:pt x="15443" y="1518132"/>
                </a:lnTo>
                <a:lnTo>
                  <a:pt x="10185" y="1450149"/>
                </a:lnTo>
                <a:lnTo>
                  <a:pt x="9525" y="1441170"/>
                </a:lnTo>
                <a:lnTo>
                  <a:pt x="16103" y="1433474"/>
                </a:lnTo>
                <a:lnTo>
                  <a:pt x="34162" y="1432191"/>
                </a:lnTo>
                <a:lnTo>
                  <a:pt x="42049" y="1438922"/>
                </a:lnTo>
                <a:lnTo>
                  <a:pt x="47955" y="1515884"/>
                </a:lnTo>
                <a:lnTo>
                  <a:pt x="59461" y="1621396"/>
                </a:lnTo>
                <a:lnTo>
                  <a:pt x="66357" y="1669491"/>
                </a:lnTo>
                <a:lnTo>
                  <a:pt x="67335" y="1678470"/>
                </a:lnTo>
                <a:lnTo>
                  <a:pt x="61099" y="1686483"/>
                </a:lnTo>
                <a:lnTo>
                  <a:pt x="52235" y="1687766"/>
                </a:lnTo>
                <a:lnTo>
                  <a:pt x="43357" y="1688731"/>
                </a:lnTo>
                <a:close/>
              </a:path>
              <a:path w="374650" h="2346960">
                <a:moveTo>
                  <a:pt x="132799" y="2062528"/>
                </a:moveTo>
                <a:lnTo>
                  <a:pt x="100190" y="1994992"/>
                </a:lnTo>
                <a:lnTo>
                  <a:pt x="78181" y="1912251"/>
                </a:lnTo>
                <a:lnTo>
                  <a:pt x="60439" y="1833041"/>
                </a:lnTo>
                <a:lnTo>
                  <a:pt x="58800" y="1824380"/>
                </a:lnTo>
                <a:lnTo>
                  <a:pt x="64388" y="1816049"/>
                </a:lnTo>
                <a:lnTo>
                  <a:pt x="82118" y="1812201"/>
                </a:lnTo>
                <a:lnTo>
                  <a:pt x="90665" y="1817649"/>
                </a:lnTo>
                <a:lnTo>
                  <a:pt x="92633" y="1826310"/>
                </a:lnTo>
                <a:lnTo>
                  <a:pt x="110045" y="1905520"/>
                </a:lnTo>
                <a:lnTo>
                  <a:pt x="132041" y="1986965"/>
                </a:lnTo>
                <a:lnTo>
                  <a:pt x="143548" y="2024494"/>
                </a:lnTo>
                <a:lnTo>
                  <a:pt x="149453" y="2041486"/>
                </a:lnTo>
                <a:lnTo>
                  <a:pt x="150312" y="2047758"/>
                </a:lnTo>
                <a:lnTo>
                  <a:pt x="148675" y="2053637"/>
                </a:lnTo>
                <a:lnTo>
                  <a:pt x="144881" y="2058492"/>
                </a:lnTo>
                <a:lnTo>
                  <a:pt x="139268" y="2061692"/>
                </a:lnTo>
                <a:lnTo>
                  <a:pt x="132799" y="2062528"/>
                </a:lnTo>
                <a:close/>
              </a:path>
              <a:path w="374650" h="2346960">
                <a:moveTo>
                  <a:pt x="364604" y="2346464"/>
                </a:moveTo>
                <a:lnTo>
                  <a:pt x="355739" y="2345499"/>
                </a:lnTo>
                <a:lnTo>
                  <a:pt x="338328" y="2343899"/>
                </a:lnTo>
                <a:lnTo>
                  <a:pt x="337337" y="2343899"/>
                </a:lnTo>
                <a:lnTo>
                  <a:pt x="336359" y="2343569"/>
                </a:lnTo>
                <a:lnTo>
                  <a:pt x="335699" y="2343569"/>
                </a:lnTo>
                <a:lnTo>
                  <a:pt x="318287" y="2339086"/>
                </a:lnTo>
                <a:lnTo>
                  <a:pt x="317296" y="2338768"/>
                </a:lnTo>
                <a:lnTo>
                  <a:pt x="316649" y="2338438"/>
                </a:lnTo>
                <a:lnTo>
                  <a:pt x="315658" y="2338120"/>
                </a:lnTo>
                <a:lnTo>
                  <a:pt x="278218" y="2318562"/>
                </a:lnTo>
                <a:lnTo>
                  <a:pt x="243065" y="2288095"/>
                </a:lnTo>
                <a:lnTo>
                  <a:pt x="210553" y="2247366"/>
                </a:lnTo>
                <a:lnTo>
                  <a:pt x="182625" y="2202154"/>
                </a:lnTo>
                <a:lnTo>
                  <a:pt x="180693" y="2196086"/>
                </a:lnTo>
                <a:lnTo>
                  <a:pt x="181192" y="2189927"/>
                </a:lnTo>
                <a:lnTo>
                  <a:pt x="183970" y="2184430"/>
                </a:lnTo>
                <a:lnTo>
                  <a:pt x="188874" y="2180348"/>
                </a:lnTo>
                <a:lnTo>
                  <a:pt x="195043" y="2178270"/>
                </a:lnTo>
                <a:lnTo>
                  <a:pt x="201272" y="2178659"/>
                </a:lnTo>
                <a:lnTo>
                  <a:pt x="206887" y="2181334"/>
                </a:lnTo>
                <a:lnTo>
                  <a:pt x="211213" y="2186114"/>
                </a:lnTo>
                <a:lnTo>
                  <a:pt x="223685" y="2207602"/>
                </a:lnTo>
                <a:lnTo>
                  <a:pt x="238467" y="2230374"/>
                </a:lnTo>
                <a:lnTo>
                  <a:pt x="268363" y="2267254"/>
                </a:lnTo>
                <a:lnTo>
                  <a:pt x="298907" y="2293874"/>
                </a:lnTo>
                <a:lnTo>
                  <a:pt x="326839" y="2307983"/>
                </a:lnTo>
                <a:lnTo>
                  <a:pt x="326504" y="2307983"/>
                </a:lnTo>
                <a:lnTo>
                  <a:pt x="329133" y="2308936"/>
                </a:lnTo>
                <a:lnTo>
                  <a:pt x="330200" y="2308936"/>
                </a:lnTo>
                <a:lnTo>
                  <a:pt x="342671" y="2312149"/>
                </a:lnTo>
                <a:lnTo>
                  <a:pt x="341287" y="2312149"/>
                </a:lnTo>
                <a:lnTo>
                  <a:pt x="343903" y="2312466"/>
                </a:lnTo>
                <a:lnTo>
                  <a:pt x="344739" y="2312466"/>
                </a:lnTo>
                <a:lnTo>
                  <a:pt x="358686" y="2313749"/>
                </a:lnTo>
                <a:lnTo>
                  <a:pt x="367880" y="2314397"/>
                </a:lnTo>
                <a:lnTo>
                  <a:pt x="374459" y="2322410"/>
                </a:lnTo>
                <a:lnTo>
                  <a:pt x="373468" y="2331072"/>
                </a:lnTo>
                <a:lnTo>
                  <a:pt x="372808" y="2340051"/>
                </a:lnTo>
                <a:lnTo>
                  <a:pt x="364604" y="2346464"/>
                </a:lnTo>
                <a:close/>
              </a:path>
              <a:path w="374650" h="2346960">
                <a:moveTo>
                  <a:pt x="327387" y="2308211"/>
                </a:moveTo>
                <a:lnTo>
                  <a:pt x="326504" y="2307983"/>
                </a:lnTo>
                <a:lnTo>
                  <a:pt x="326839" y="2307983"/>
                </a:lnTo>
                <a:lnTo>
                  <a:pt x="327387" y="2308211"/>
                </a:lnTo>
                <a:close/>
              </a:path>
              <a:path w="374650" h="2346960">
                <a:moveTo>
                  <a:pt x="330200" y="2308936"/>
                </a:moveTo>
                <a:lnTo>
                  <a:pt x="329133" y="2308936"/>
                </a:lnTo>
                <a:lnTo>
                  <a:pt x="327387" y="2308211"/>
                </a:lnTo>
                <a:lnTo>
                  <a:pt x="330200" y="2308936"/>
                </a:lnTo>
                <a:close/>
              </a:path>
              <a:path w="374650" h="2346960">
                <a:moveTo>
                  <a:pt x="343439" y="2312347"/>
                </a:moveTo>
                <a:lnTo>
                  <a:pt x="341287" y="2312149"/>
                </a:lnTo>
                <a:lnTo>
                  <a:pt x="342671" y="2312149"/>
                </a:lnTo>
                <a:lnTo>
                  <a:pt x="343439" y="2312347"/>
                </a:lnTo>
                <a:close/>
              </a:path>
              <a:path w="374650" h="2346960">
                <a:moveTo>
                  <a:pt x="344739" y="2312466"/>
                </a:moveTo>
                <a:lnTo>
                  <a:pt x="343903" y="2312466"/>
                </a:lnTo>
                <a:lnTo>
                  <a:pt x="343439" y="2312347"/>
                </a:lnTo>
                <a:lnTo>
                  <a:pt x="344739" y="231246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95077" y="2054955"/>
            <a:ext cx="202744" cy="18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7928" y="2348549"/>
            <a:ext cx="90805" cy="250825"/>
          </a:xfrm>
          <a:custGeom>
            <a:avLst/>
            <a:gdLst/>
            <a:ahLst/>
            <a:cxnLst/>
            <a:rect l="l" t="t" r="r" b="b"/>
            <a:pathLst>
              <a:path w="90804" h="250825">
                <a:moveTo>
                  <a:pt x="89992" y="21029"/>
                </a:moveTo>
                <a:lnTo>
                  <a:pt x="86385" y="31303"/>
                </a:lnTo>
                <a:lnTo>
                  <a:pt x="74561" y="69136"/>
                </a:lnTo>
                <a:lnTo>
                  <a:pt x="52882" y="150594"/>
                </a:lnTo>
                <a:lnTo>
                  <a:pt x="33832" y="236535"/>
                </a:lnTo>
                <a:lnTo>
                  <a:pt x="31851" y="245196"/>
                </a:lnTo>
                <a:lnTo>
                  <a:pt x="23317" y="250645"/>
                </a:lnTo>
                <a:lnTo>
                  <a:pt x="14452" y="248727"/>
                </a:lnTo>
                <a:lnTo>
                  <a:pt x="5575" y="246797"/>
                </a:lnTo>
                <a:lnTo>
                  <a:pt x="0" y="238465"/>
                </a:lnTo>
                <a:lnTo>
                  <a:pt x="1638" y="229804"/>
                </a:lnTo>
                <a:lnTo>
                  <a:pt x="21018" y="142580"/>
                </a:lnTo>
                <a:lnTo>
                  <a:pt x="43357" y="59840"/>
                </a:lnTo>
                <a:lnTo>
                  <a:pt x="55181" y="21359"/>
                </a:lnTo>
                <a:lnTo>
                  <a:pt x="73065" y="0"/>
                </a:lnTo>
                <a:lnTo>
                  <a:pt x="79489" y="836"/>
                </a:lnTo>
                <a:lnTo>
                  <a:pt x="85100" y="4036"/>
                </a:lnTo>
                <a:lnTo>
                  <a:pt x="88926" y="8889"/>
                </a:lnTo>
                <a:lnTo>
                  <a:pt x="90660" y="14764"/>
                </a:lnTo>
                <a:lnTo>
                  <a:pt x="89992" y="2102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9643" y="2722664"/>
            <a:ext cx="57785" cy="256540"/>
          </a:xfrm>
          <a:custGeom>
            <a:avLst/>
            <a:gdLst/>
            <a:ahLst/>
            <a:cxnLst/>
            <a:rect l="l" t="t" r="r" b="b"/>
            <a:pathLst>
              <a:path w="57785" h="256539">
                <a:moveTo>
                  <a:pt x="56159" y="19240"/>
                </a:moveTo>
                <a:lnTo>
                  <a:pt x="50253" y="59969"/>
                </a:lnTo>
                <a:lnTo>
                  <a:pt x="39077" y="166115"/>
                </a:lnTo>
                <a:lnTo>
                  <a:pt x="33172" y="241147"/>
                </a:lnTo>
                <a:lnTo>
                  <a:pt x="32512" y="250126"/>
                </a:lnTo>
                <a:lnTo>
                  <a:pt x="24625" y="256539"/>
                </a:lnTo>
                <a:lnTo>
                  <a:pt x="15760" y="255904"/>
                </a:lnTo>
                <a:lnTo>
                  <a:pt x="6565" y="255257"/>
                </a:lnTo>
                <a:lnTo>
                  <a:pt x="0" y="247561"/>
                </a:lnTo>
                <a:lnTo>
                  <a:pt x="6565" y="162585"/>
                </a:lnTo>
                <a:lnTo>
                  <a:pt x="17729" y="55791"/>
                </a:lnTo>
                <a:lnTo>
                  <a:pt x="23647" y="14744"/>
                </a:lnTo>
                <a:lnTo>
                  <a:pt x="33172" y="0"/>
                </a:lnTo>
                <a:lnTo>
                  <a:pt x="42037" y="1282"/>
                </a:lnTo>
                <a:lnTo>
                  <a:pt x="50914" y="2565"/>
                </a:lnTo>
                <a:lnTo>
                  <a:pt x="57480" y="10579"/>
                </a:lnTo>
                <a:lnTo>
                  <a:pt x="56159" y="19240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20765" y="3106521"/>
            <a:ext cx="34925" cy="256540"/>
          </a:xfrm>
          <a:custGeom>
            <a:avLst/>
            <a:gdLst/>
            <a:ahLst/>
            <a:cxnLst/>
            <a:rect l="l" t="t" r="r" b="b"/>
            <a:pathLst>
              <a:path w="34925" h="256539">
                <a:moveTo>
                  <a:pt x="34162" y="16357"/>
                </a:moveTo>
                <a:lnTo>
                  <a:pt x="32524" y="124421"/>
                </a:lnTo>
                <a:lnTo>
                  <a:pt x="34162" y="239864"/>
                </a:lnTo>
                <a:lnTo>
                  <a:pt x="34493" y="248856"/>
                </a:lnTo>
                <a:lnTo>
                  <a:pt x="27266" y="255904"/>
                </a:lnTo>
                <a:lnTo>
                  <a:pt x="18072" y="256222"/>
                </a:lnTo>
                <a:lnTo>
                  <a:pt x="8877" y="256222"/>
                </a:lnTo>
                <a:lnTo>
                  <a:pt x="1650" y="249174"/>
                </a:lnTo>
                <a:lnTo>
                  <a:pt x="1320" y="240195"/>
                </a:lnTo>
                <a:lnTo>
                  <a:pt x="0" y="124104"/>
                </a:lnTo>
                <a:lnTo>
                  <a:pt x="1320" y="15709"/>
                </a:lnTo>
                <a:lnTo>
                  <a:pt x="1650" y="7048"/>
                </a:lnTo>
                <a:lnTo>
                  <a:pt x="8877" y="0"/>
                </a:lnTo>
                <a:lnTo>
                  <a:pt x="18072" y="0"/>
                </a:lnTo>
                <a:lnTo>
                  <a:pt x="26936" y="0"/>
                </a:lnTo>
                <a:lnTo>
                  <a:pt x="34162" y="7378"/>
                </a:lnTo>
                <a:lnTo>
                  <a:pt x="34162" y="16357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0290" y="3489743"/>
            <a:ext cx="58419" cy="256540"/>
          </a:xfrm>
          <a:custGeom>
            <a:avLst/>
            <a:gdLst/>
            <a:ahLst/>
            <a:cxnLst/>
            <a:rect l="l" t="t" r="r" b="b"/>
            <a:pathLst>
              <a:path w="58420" h="256539">
                <a:moveTo>
                  <a:pt x="33185" y="15392"/>
                </a:moveTo>
                <a:lnTo>
                  <a:pt x="38430" y="83692"/>
                </a:lnTo>
                <a:lnTo>
                  <a:pt x="49936" y="189204"/>
                </a:lnTo>
                <a:lnTo>
                  <a:pt x="56832" y="237299"/>
                </a:lnTo>
                <a:lnTo>
                  <a:pt x="57810" y="246278"/>
                </a:lnTo>
                <a:lnTo>
                  <a:pt x="51574" y="254292"/>
                </a:lnTo>
                <a:lnTo>
                  <a:pt x="42710" y="255574"/>
                </a:lnTo>
                <a:lnTo>
                  <a:pt x="33832" y="256539"/>
                </a:lnTo>
                <a:lnTo>
                  <a:pt x="25298" y="250443"/>
                </a:lnTo>
                <a:lnTo>
                  <a:pt x="24307" y="241795"/>
                </a:lnTo>
                <a:lnTo>
                  <a:pt x="17411" y="192722"/>
                </a:lnTo>
                <a:lnTo>
                  <a:pt x="5918" y="85940"/>
                </a:lnTo>
                <a:lnTo>
                  <a:pt x="660" y="17957"/>
                </a:lnTo>
                <a:lnTo>
                  <a:pt x="0" y="8978"/>
                </a:lnTo>
                <a:lnTo>
                  <a:pt x="6578" y="1282"/>
                </a:lnTo>
                <a:lnTo>
                  <a:pt x="15773" y="635"/>
                </a:lnTo>
                <a:lnTo>
                  <a:pt x="24637" y="0"/>
                </a:lnTo>
                <a:lnTo>
                  <a:pt x="32524" y="6730"/>
                </a:lnTo>
                <a:lnTo>
                  <a:pt x="33185" y="15392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9566" y="3869753"/>
            <a:ext cx="92075" cy="250825"/>
          </a:xfrm>
          <a:custGeom>
            <a:avLst/>
            <a:gdLst/>
            <a:ahLst/>
            <a:cxnLst/>
            <a:rect l="l" t="t" r="r" b="b"/>
            <a:pathLst>
              <a:path w="92075" h="250825">
                <a:moveTo>
                  <a:pt x="33832" y="14109"/>
                </a:moveTo>
                <a:lnTo>
                  <a:pt x="51244" y="93319"/>
                </a:lnTo>
                <a:lnTo>
                  <a:pt x="73240" y="174764"/>
                </a:lnTo>
                <a:lnTo>
                  <a:pt x="84747" y="212293"/>
                </a:lnTo>
                <a:lnTo>
                  <a:pt x="90652" y="229285"/>
                </a:lnTo>
                <a:lnTo>
                  <a:pt x="91511" y="235557"/>
                </a:lnTo>
                <a:lnTo>
                  <a:pt x="89874" y="241436"/>
                </a:lnTo>
                <a:lnTo>
                  <a:pt x="86080" y="246291"/>
                </a:lnTo>
                <a:lnTo>
                  <a:pt x="80467" y="249491"/>
                </a:lnTo>
                <a:lnTo>
                  <a:pt x="73998" y="250327"/>
                </a:lnTo>
                <a:lnTo>
                  <a:pt x="67867" y="248729"/>
                </a:lnTo>
                <a:lnTo>
                  <a:pt x="41389" y="182791"/>
                </a:lnTo>
                <a:lnTo>
                  <a:pt x="19380" y="100050"/>
                </a:lnTo>
                <a:lnTo>
                  <a:pt x="1638" y="20840"/>
                </a:lnTo>
                <a:lnTo>
                  <a:pt x="0" y="12179"/>
                </a:lnTo>
                <a:lnTo>
                  <a:pt x="5587" y="3848"/>
                </a:lnTo>
                <a:lnTo>
                  <a:pt x="14452" y="1917"/>
                </a:lnTo>
                <a:lnTo>
                  <a:pt x="23317" y="0"/>
                </a:lnTo>
                <a:lnTo>
                  <a:pt x="31864" y="5448"/>
                </a:lnTo>
                <a:lnTo>
                  <a:pt x="33832" y="1410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61" y="4233226"/>
            <a:ext cx="198960" cy="173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93364" y="2324100"/>
            <a:ext cx="5442203" cy="1819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0605" y="3049625"/>
            <a:ext cx="178155" cy="353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6718" y="2074240"/>
            <a:ext cx="340995" cy="2313305"/>
          </a:xfrm>
          <a:custGeom>
            <a:avLst/>
            <a:gdLst/>
            <a:ahLst/>
            <a:cxnLst/>
            <a:rect l="l" t="t" r="r" b="b"/>
            <a:pathLst>
              <a:path w="340995" h="2313304">
                <a:moveTo>
                  <a:pt x="0" y="0"/>
                </a:moveTo>
                <a:lnTo>
                  <a:pt x="41193" y="8363"/>
                </a:lnTo>
                <a:lnTo>
                  <a:pt x="80933" y="32808"/>
                </a:lnTo>
                <a:lnTo>
                  <a:pt x="118934" y="72366"/>
                </a:lnTo>
                <a:lnTo>
                  <a:pt x="154908" y="126067"/>
                </a:lnTo>
                <a:lnTo>
                  <a:pt x="188571" y="192943"/>
                </a:lnTo>
                <a:lnTo>
                  <a:pt x="204446" y="231019"/>
                </a:lnTo>
                <a:lnTo>
                  <a:pt x="219636" y="272024"/>
                </a:lnTo>
                <a:lnTo>
                  <a:pt x="234105" y="315839"/>
                </a:lnTo>
                <a:lnTo>
                  <a:pt x="247818" y="362342"/>
                </a:lnTo>
                <a:lnTo>
                  <a:pt x="260738" y="411412"/>
                </a:lnTo>
                <a:lnTo>
                  <a:pt x="272829" y="462928"/>
                </a:lnTo>
                <a:lnTo>
                  <a:pt x="284057" y="516769"/>
                </a:lnTo>
                <a:lnTo>
                  <a:pt x="294386" y="572813"/>
                </a:lnTo>
                <a:lnTo>
                  <a:pt x="303778" y="630939"/>
                </a:lnTo>
                <a:lnTo>
                  <a:pt x="312200" y="691027"/>
                </a:lnTo>
                <a:lnTo>
                  <a:pt x="319615" y="752955"/>
                </a:lnTo>
                <a:lnTo>
                  <a:pt x="325987" y="816602"/>
                </a:lnTo>
                <a:lnTo>
                  <a:pt x="331281" y="881847"/>
                </a:lnTo>
                <a:lnTo>
                  <a:pt x="335460" y="948569"/>
                </a:lnTo>
                <a:lnTo>
                  <a:pt x="338490" y="1016647"/>
                </a:lnTo>
                <a:lnTo>
                  <a:pt x="340334" y="1085959"/>
                </a:lnTo>
                <a:lnTo>
                  <a:pt x="340956" y="1156385"/>
                </a:lnTo>
                <a:lnTo>
                  <a:pt x="340334" y="1226811"/>
                </a:lnTo>
                <a:lnTo>
                  <a:pt x="338490" y="1296123"/>
                </a:lnTo>
                <a:lnTo>
                  <a:pt x="335460" y="1364201"/>
                </a:lnTo>
                <a:lnTo>
                  <a:pt x="331281" y="1430923"/>
                </a:lnTo>
                <a:lnTo>
                  <a:pt x="325987" y="1496168"/>
                </a:lnTo>
                <a:lnTo>
                  <a:pt x="319615" y="1559815"/>
                </a:lnTo>
                <a:lnTo>
                  <a:pt x="312200" y="1621743"/>
                </a:lnTo>
                <a:lnTo>
                  <a:pt x="303778" y="1681831"/>
                </a:lnTo>
                <a:lnTo>
                  <a:pt x="294386" y="1739958"/>
                </a:lnTo>
                <a:lnTo>
                  <a:pt x="284057" y="1796002"/>
                </a:lnTo>
                <a:lnTo>
                  <a:pt x="272829" y="1849842"/>
                </a:lnTo>
                <a:lnTo>
                  <a:pt x="260738" y="1901358"/>
                </a:lnTo>
                <a:lnTo>
                  <a:pt x="247818" y="1950428"/>
                </a:lnTo>
                <a:lnTo>
                  <a:pt x="234105" y="1996931"/>
                </a:lnTo>
                <a:lnTo>
                  <a:pt x="219636" y="2040746"/>
                </a:lnTo>
                <a:lnTo>
                  <a:pt x="204446" y="2081752"/>
                </a:lnTo>
                <a:lnTo>
                  <a:pt x="188571" y="2119828"/>
                </a:lnTo>
                <a:lnTo>
                  <a:pt x="172046" y="2154852"/>
                </a:lnTo>
                <a:lnTo>
                  <a:pt x="137192" y="2215261"/>
                </a:lnTo>
                <a:lnTo>
                  <a:pt x="100169" y="2262012"/>
                </a:lnTo>
                <a:lnTo>
                  <a:pt x="61263" y="2294134"/>
                </a:lnTo>
                <a:lnTo>
                  <a:pt x="20760" y="2310660"/>
                </a:lnTo>
                <a:lnTo>
                  <a:pt x="0" y="2312771"/>
                </a:lnTo>
              </a:path>
            </a:pathLst>
          </a:custGeom>
          <a:ln w="32461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54288" y="4397032"/>
            <a:ext cx="5816600" cy="979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规定磁感线从圆环左侧面穿入，磁通量为正</a:t>
            </a:r>
            <a:endParaRPr sz="2400">
              <a:latin typeface="华文楷体"/>
              <a:cs typeface="华文楷体"/>
            </a:endParaRPr>
          </a:p>
          <a:p>
            <a:pPr marL="584200">
              <a:lnSpc>
                <a:spcPct val="100000"/>
              </a:lnSpc>
              <a:spcBef>
                <a:spcPts val="1750"/>
              </a:spcBef>
            </a:pPr>
            <a:r>
              <a:rPr dirty="0" sz="2400">
                <a:latin typeface="华文楷体"/>
                <a:cs typeface="华文楷体"/>
              </a:rPr>
              <a:t>磁感线从圆环右侧面穿入，磁通量为负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27606" y="4174499"/>
            <a:ext cx="1089660" cy="122364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910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左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&gt;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右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&lt;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0765" y="2057552"/>
            <a:ext cx="374650" cy="2346960"/>
          </a:xfrm>
          <a:custGeom>
            <a:avLst/>
            <a:gdLst/>
            <a:ahLst/>
            <a:cxnLst/>
            <a:rect l="l" t="t" r="r" b="b"/>
            <a:pathLst>
              <a:path w="374650" h="2346960">
                <a:moveTo>
                  <a:pt x="192267" y="174959"/>
                </a:moveTo>
                <a:lnTo>
                  <a:pt x="185915" y="173177"/>
                </a:lnTo>
                <a:lnTo>
                  <a:pt x="180858" y="169328"/>
                </a:lnTo>
                <a:lnTo>
                  <a:pt x="177744" y="164034"/>
                </a:lnTo>
                <a:lnTo>
                  <a:pt x="176908" y="158019"/>
                </a:lnTo>
                <a:lnTo>
                  <a:pt x="178688" y="152006"/>
                </a:lnTo>
                <a:lnTo>
                  <a:pt x="211213" y="98132"/>
                </a:lnTo>
                <a:lnTo>
                  <a:pt x="244386" y="57086"/>
                </a:lnTo>
                <a:lnTo>
                  <a:pt x="280187" y="26619"/>
                </a:lnTo>
                <a:lnTo>
                  <a:pt x="315658" y="8343"/>
                </a:lnTo>
                <a:lnTo>
                  <a:pt x="316649" y="8026"/>
                </a:lnTo>
                <a:lnTo>
                  <a:pt x="317296" y="7696"/>
                </a:lnTo>
                <a:lnTo>
                  <a:pt x="318287" y="7378"/>
                </a:lnTo>
                <a:lnTo>
                  <a:pt x="335699" y="2895"/>
                </a:lnTo>
                <a:lnTo>
                  <a:pt x="336359" y="2895"/>
                </a:lnTo>
                <a:lnTo>
                  <a:pt x="337337" y="2565"/>
                </a:lnTo>
                <a:lnTo>
                  <a:pt x="338328" y="2565"/>
                </a:lnTo>
                <a:lnTo>
                  <a:pt x="355739" y="965"/>
                </a:lnTo>
                <a:lnTo>
                  <a:pt x="364604" y="0"/>
                </a:lnTo>
                <a:lnTo>
                  <a:pt x="372808" y="6413"/>
                </a:lnTo>
                <a:lnTo>
                  <a:pt x="373505" y="15722"/>
                </a:lnTo>
                <a:lnTo>
                  <a:pt x="374459" y="24053"/>
                </a:lnTo>
                <a:lnTo>
                  <a:pt x="367880" y="32080"/>
                </a:lnTo>
                <a:lnTo>
                  <a:pt x="358686" y="32715"/>
                </a:lnTo>
                <a:lnTo>
                  <a:pt x="344739" y="33997"/>
                </a:lnTo>
                <a:lnTo>
                  <a:pt x="343903" y="33997"/>
                </a:lnTo>
                <a:lnTo>
                  <a:pt x="341287" y="34315"/>
                </a:lnTo>
                <a:lnTo>
                  <a:pt x="342674" y="34315"/>
                </a:lnTo>
                <a:lnTo>
                  <a:pt x="330239" y="37528"/>
                </a:lnTo>
                <a:lnTo>
                  <a:pt x="329133" y="37528"/>
                </a:lnTo>
                <a:lnTo>
                  <a:pt x="326504" y="38493"/>
                </a:lnTo>
                <a:lnTo>
                  <a:pt x="326898" y="38493"/>
                </a:lnTo>
                <a:lnTo>
                  <a:pt x="312051" y="44907"/>
                </a:lnTo>
                <a:lnTo>
                  <a:pt x="267042" y="80175"/>
                </a:lnTo>
                <a:lnTo>
                  <a:pt x="237820" y="117055"/>
                </a:lnTo>
                <a:lnTo>
                  <a:pt x="208914" y="164198"/>
                </a:lnTo>
                <a:lnTo>
                  <a:pt x="207924" y="166116"/>
                </a:lnTo>
                <a:lnTo>
                  <a:pt x="203980" y="171191"/>
                </a:lnTo>
                <a:lnTo>
                  <a:pt x="198524" y="174218"/>
                </a:lnTo>
                <a:lnTo>
                  <a:pt x="192267" y="174959"/>
                </a:lnTo>
                <a:close/>
              </a:path>
              <a:path w="374650" h="2346960">
                <a:moveTo>
                  <a:pt x="343441" y="34117"/>
                </a:moveTo>
                <a:lnTo>
                  <a:pt x="343903" y="33997"/>
                </a:lnTo>
                <a:lnTo>
                  <a:pt x="344739" y="33997"/>
                </a:lnTo>
                <a:lnTo>
                  <a:pt x="343441" y="34117"/>
                </a:lnTo>
                <a:close/>
              </a:path>
              <a:path w="374650" h="2346960">
                <a:moveTo>
                  <a:pt x="342674" y="34315"/>
                </a:moveTo>
                <a:lnTo>
                  <a:pt x="341287" y="34315"/>
                </a:lnTo>
                <a:lnTo>
                  <a:pt x="343441" y="34117"/>
                </a:lnTo>
                <a:lnTo>
                  <a:pt x="342674" y="34315"/>
                </a:lnTo>
                <a:close/>
              </a:path>
              <a:path w="374650" h="2346960">
                <a:moveTo>
                  <a:pt x="327486" y="38240"/>
                </a:moveTo>
                <a:lnTo>
                  <a:pt x="329133" y="37528"/>
                </a:lnTo>
                <a:lnTo>
                  <a:pt x="330239" y="37528"/>
                </a:lnTo>
                <a:lnTo>
                  <a:pt x="327486" y="38240"/>
                </a:lnTo>
                <a:close/>
              </a:path>
              <a:path w="374650" h="2346960">
                <a:moveTo>
                  <a:pt x="326898" y="38493"/>
                </a:moveTo>
                <a:lnTo>
                  <a:pt x="326504" y="38493"/>
                </a:lnTo>
                <a:lnTo>
                  <a:pt x="327486" y="38240"/>
                </a:lnTo>
                <a:lnTo>
                  <a:pt x="326898" y="38493"/>
                </a:lnTo>
                <a:close/>
              </a:path>
              <a:path w="374650" h="2346960">
                <a:moveTo>
                  <a:pt x="80479" y="541642"/>
                </a:moveTo>
                <a:lnTo>
                  <a:pt x="62737" y="537794"/>
                </a:lnTo>
                <a:lnTo>
                  <a:pt x="57162" y="529463"/>
                </a:lnTo>
                <a:lnTo>
                  <a:pt x="58800" y="520801"/>
                </a:lnTo>
                <a:lnTo>
                  <a:pt x="78181" y="433577"/>
                </a:lnTo>
                <a:lnTo>
                  <a:pt x="100520" y="350837"/>
                </a:lnTo>
                <a:lnTo>
                  <a:pt x="112344" y="312356"/>
                </a:lnTo>
                <a:lnTo>
                  <a:pt x="130227" y="290997"/>
                </a:lnTo>
                <a:lnTo>
                  <a:pt x="136651" y="291833"/>
                </a:lnTo>
                <a:lnTo>
                  <a:pt x="142263" y="295033"/>
                </a:lnTo>
                <a:lnTo>
                  <a:pt x="146089" y="299886"/>
                </a:lnTo>
                <a:lnTo>
                  <a:pt x="147823" y="305761"/>
                </a:lnTo>
                <a:lnTo>
                  <a:pt x="147154" y="312026"/>
                </a:lnTo>
                <a:lnTo>
                  <a:pt x="143548" y="322300"/>
                </a:lnTo>
                <a:lnTo>
                  <a:pt x="131724" y="360133"/>
                </a:lnTo>
                <a:lnTo>
                  <a:pt x="110045" y="441591"/>
                </a:lnTo>
                <a:lnTo>
                  <a:pt x="90995" y="527532"/>
                </a:lnTo>
                <a:lnTo>
                  <a:pt x="89014" y="536194"/>
                </a:lnTo>
                <a:lnTo>
                  <a:pt x="80479" y="541642"/>
                </a:lnTo>
                <a:close/>
              </a:path>
              <a:path w="374650" h="2346960">
                <a:moveTo>
                  <a:pt x="33502" y="921651"/>
                </a:moveTo>
                <a:lnTo>
                  <a:pt x="15443" y="920369"/>
                </a:lnTo>
                <a:lnTo>
                  <a:pt x="8877" y="912672"/>
                </a:lnTo>
                <a:lnTo>
                  <a:pt x="9525" y="904024"/>
                </a:lnTo>
                <a:lnTo>
                  <a:pt x="15443" y="827697"/>
                </a:lnTo>
                <a:lnTo>
                  <a:pt x="26606" y="720902"/>
                </a:lnTo>
                <a:lnTo>
                  <a:pt x="32524" y="679856"/>
                </a:lnTo>
                <a:lnTo>
                  <a:pt x="42049" y="665111"/>
                </a:lnTo>
                <a:lnTo>
                  <a:pt x="59791" y="667677"/>
                </a:lnTo>
                <a:lnTo>
                  <a:pt x="66357" y="675690"/>
                </a:lnTo>
                <a:lnTo>
                  <a:pt x="65036" y="684352"/>
                </a:lnTo>
                <a:lnTo>
                  <a:pt x="59131" y="725081"/>
                </a:lnTo>
                <a:lnTo>
                  <a:pt x="47955" y="831227"/>
                </a:lnTo>
                <a:lnTo>
                  <a:pt x="42049" y="906259"/>
                </a:lnTo>
                <a:lnTo>
                  <a:pt x="41389" y="915238"/>
                </a:lnTo>
                <a:lnTo>
                  <a:pt x="33502" y="921651"/>
                </a:lnTo>
                <a:close/>
              </a:path>
              <a:path w="374650" h="2346960">
                <a:moveTo>
                  <a:pt x="18072" y="1305191"/>
                </a:moveTo>
                <a:lnTo>
                  <a:pt x="8877" y="1305191"/>
                </a:lnTo>
                <a:lnTo>
                  <a:pt x="1650" y="1298143"/>
                </a:lnTo>
                <a:lnTo>
                  <a:pt x="1317" y="1288834"/>
                </a:lnTo>
                <a:lnTo>
                  <a:pt x="0" y="1173073"/>
                </a:lnTo>
                <a:lnTo>
                  <a:pt x="1320" y="1064679"/>
                </a:lnTo>
                <a:lnTo>
                  <a:pt x="1650" y="1056017"/>
                </a:lnTo>
                <a:lnTo>
                  <a:pt x="8877" y="1048969"/>
                </a:lnTo>
                <a:lnTo>
                  <a:pt x="26936" y="1048969"/>
                </a:lnTo>
                <a:lnTo>
                  <a:pt x="34162" y="1056347"/>
                </a:lnTo>
                <a:lnTo>
                  <a:pt x="34162" y="1065326"/>
                </a:lnTo>
                <a:lnTo>
                  <a:pt x="32524" y="1173391"/>
                </a:lnTo>
                <a:lnTo>
                  <a:pt x="34175" y="1289164"/>
                </a:lnTo>
                <a:lnTo>
                  <a:pt x="34493" y="1297825"/>
                </a:lnTo>
                <a:lnTo>
                  <a:pt x="27266" y="1304874"/>
                </a:lnTo>
                <a:lnTo>
                  <a:pt x="18072" y="1305191"/>
                </a:lnTo>
                <a:close/>
              </a:path>
              <a:path w="374650" h="2346960">
                <a:moveTo>
                  <a:pt x="43357" y="1688731"/>
                </a:moveTo>
                <a:lnTo>
                  <a:pt x="34823" y="1682635"/>
                </a:lnTo>
                <a:lnTo>
                  <a:pt x="33832" y="1673987"/>
                </a:lnTo>
                <a:lnTo>
                  <a:pt x="26936" y="1624914"/>
                </a:lnTo>
                <a:lnTo>
                  <a:pt x="15443" y="1518132"/>
                </a:lnTo>
                <a:lnTo>
                  <a:pt x="10185" y="1450149"/>
                </a:lnTo>
                <a:lnTo>
                  <a:pt x="9525" y="1441170"/>
                </a:lnTo>
                <a:lnTo>
                  <a:pt x="16103" y="1433474"/>
                </a:lnTo>
                <a:lnTo>
                  <a:pt x="34162" y="1432191"/>
                </a:lnTo>
                <a:lnTo>
                  <a:pt x="42049" y="1438922"/>
                </a:lnTo>
                <a:lnTo>
                  <a:pt x="47955" y="1515884"/>
                </a:lnTo>
                <a:lnTo>
                  <a:pt x="59461" y="1621396"/>
                </a:lnTo>
                <a:lnTo>
                  <a:pt x="66357" y="1669491"/>
                </a:lnTo>
                <a:lnTo>
                  <a:pt x="67335" y="1678470"/>
                </a:lnTo>
                <a:lnTo>
                  <a:pt x="61099" y="1686483"/>
                </a:lnTo>
                <a:lnTo>
                  <a:pt x="52235" y="1687766"/>
                </a:lnTo>
                <a:lnTo>
                  <a:pt x="43357" y="1688731"/>
                </a:lnTo>
                <a:close/>
              </a:path>
              <a:path w="374650" h="2346960">
                <a:moveTo>
                  <a:pt x="132799" y="2062528"/>
                </a:moveTo>
                <a:lnTo>
                  <a:pt x="100190" y="1994992"/>
                </a:lnTo>
                <a:lnTo>
                  <a:pt x="78181" y="1912251"/>
                </a:lnTo>
                <a:lnTo>
                  <a:pt x="60439" y="1833041"/>
                </a:lnTo>
                <a:lnTo>
                  <a:pt x="58800" y="1824380"/>
                </a:lnTo>
                <a:lnTo>
                  <a:pt x="64388" y="1816049"/>
                </a:lnTo>
                <a:lnTo>
                  <a:pt x="82118" y="1812201"/>
                </a:lnTo>
                <a:lnTo>
                  <a:pt x="90665" y="1817649"/>
                </a:lnTo>
                <a:lnTo>
                  <a:pt x="92633" y="1826310"/>
                </a:lnTo>
                <a:lnTo>
                  <a:pt x="110045" y="1905520"/>
                </a:lnTo>
                <a:lnTo>
                  <a:pt x="132041" y="1986965"/>
                </a:lnTo>
                <a:lnTo>
                  <a:pt x="143548" y="2024494"/>
                </a:lnTo>
                <a:lnTo>
                  <a:pt x="149453" y="2041486"/>
                </a:lnTo>
                <a:lnTo>
                  <a:pt x="150312" y="2047758"/>
                </a:lnTo>
                <a:lnTo>
                  <a:pt x="148675" y="2053637"/>
                </a:lnTo>
                <a:lnTo>
                  <a:pt x="144881" y="2058492"/>
                </a:lnTo>
                <a:lnTo>
                  <a:pt x="139268" y="2061692"/>
                </a:lnTo>
                <a:lnTo>
                  <a:pt x="132799" y="2062528"/>
                </a:lnTo>
                <a:close/>
              </a:path>
              <a:path w="374650" h="2346960">
                <a:moveTo>
                  <a:pt x="364604" y="2346464"/>
                </a:moveTo>
                <a:lnTo>
                  <a:pt x="355739" y="2345499"/>
                </a:lnTo>
                <a:lnTo>
                  <a:pt x="338328" y="2343899"/>
                </a:lnTo>
                <a:lnTo>
                  <a:pt x="337337" y="2343899"/>
                </a:lnTo>
                <a:lnTo>
                  <a:pt x="336359" y="2343569"/>
                </a:lnTo>
                <a:lnTo>
                  <a:pt x="335699" y="2343569"/>
                </a:lnTo>
                <a:lnTo>
                  <a:pt x="318287" y="2339086"/>
                </a:lnTo>
                <a:lnTo>
                  <a:pt x="317296" y="2338768"/>
                </a:lnTo>
                <a:lnTo>
                  <a:pt x="316649" y="2338438"/>
                </a:lnTo>
                <a:lnTo>
                  <a:pt x="315658" y="2338120"/>
                </a:lnTo>
                <a:lnTo>
                  <a:pt x="278218" y="2318562"/>
                </a:lnTo>
                <a:lnTo>
                  <a:pt x="243065" y="2288095"/>
                </a:lnTo>
                <a:lnTo>
                  <a:pt x="210553" y="2247366"/>
                </a:lnTo>
                <a:lnTo>
                  <a:pt x="182625" y="2202154"/>
                </a:lnTo>
                <a:lnTo>
                  <a:pt x="180693" y="2196086"/>
                </a:lnTo>
                <a:lnTo>
                  <a:pt x="181192" y="2189927"/>
                </a:lnTo>
                <a:lnTo>
                  <a:pt x="183970" y="2184430"/>
                </a:lnTo>
                <a:lnTo>
                  <a:pt x="188874" y="2180348"/>
                </a:lnTo>
                <a:lnTo>
                  <a:pt x="195043" y="2178270"/>
                </a:lnTo>
                <a:lnTo>
                  <a:pt x="201272" y="2178659"/>
                </a:lnTo>
                <a:lnTo>
                  <a:pt x="206887" y="2181334"/>
                </a:lnTo>
                <a:lnTo>
                  <a:pt x="211213" y="2186114"/>
                </a:lnTo>
                <a:lnTo>
                  <a:pt x="223685" y="2207602"/>
                </a:lnTo>
                <a:lnTo>
                  <a:pt x="238467" y="2230374"/>
                </a:lnTo>
                <a:lnTo>
                  <a:pt x="268363" y="2267254"/>
                </a:lnTo>
                <a:lnTo>
                  <a:pt x="298907" y="2293874"/>
                </a:lnTo>
                <a:lnTo>
                  <a:pt x="326839" y="2307983"/>
                </a:lnTo>
                <a:lnTo>
                  <a:pt x="326504" y="2307983"/>
                </a:lnTo>
                <a:lnTo>
                  <a:pt x="329133" y="2308936"/>
                </a:lnTo>
                <a:lnTo>
                  <a:pt x="330200" y="2308936"/>
                </a:lnTo>
                <a:lnTo>
                  <a:pt x="342671" y="2312149"/>
                </a:lnTo>
                <a:lnTo>
                  <a:pt x="341287" y="2312149"/>
                </a:lnTo>
                <a:lnTo>
                  <a:pt x="343903" y="2312466"/>
                </a:lnTo>
                <a:lnTo>
                  <a:pt x="344739" y="2312466"/>
                </a:lnTo>
                <a:lnTo>
                  <a:pt x="358686" y="2313749"/>
                </a:lnTo>
                <a:lnTo>
                  <a:pt x="367880" y="2314397"/>
                </a:lnTo>
                <a:lnTo>
                  <a:pt x="374459" y="2322410"/>
                </a:lnTo>
                <a:lnTo>
                  <a:pt x="373468" y="2331072"/>
                </a:lnTo>
                <a:lnTo>
                  <a:pt x="372808" y="2340051"/>
                </a:lnTo>
                <a:lnTo>
                  <a:pt x="364604" y="2346464"/>
                </a:lnTo>
                <a:close/>
              </a:path>
              <a:path w="374650" h="2346960">
                <a:moveTo>
                  <a:pt x="327387" y="2308211"/>
                </a:moveTo>
                <a:lnTo>
                  <a:pt x="326504" y="2307983"/>
                </a:lnTo>
                <a:lnTo>
                  <a:pt x="326839" y="2307983"/>
                </a:lnTo>
                <a:lnTo>
                  <a:pt x="327387" y="2308211"/>
                </a:lnTo>
                <a:close/>
              </a:path>
              <a:path w="374650" h="2346960">
                <a:moveTo>
                  <a:pt x="330200" y="2308936"/>
                </a:moveTo>
                <a:lnTo>
                  <a:pt x="329133" y="2308936"/>
                </a:lnTo>
                <a:lnTo>
                  <a:pt x="327387" y="2308211"/>
                </a:lnTo>
                <a:lnTo>
                  <a:pt x="330200" y="2308936"/>
                </a:lnTo>
                <a:close/>
              </a:path>
              <a:path w="374650" h="2346960">
                <a:moveTo>
                  <a:pt x="343439" y="2312347"/>
                </a:moveTo>
                <a:lnTo>
                  <a:pt x="341287" y="2312149"/>
                </a:lnTo>
                <a:lnTo>
                  <a:pt x="342671" y="2312149"/>
                </a:lnTo>
                <a:lnTo>
                  <a:pt x="343439" y="2312347"/>
                </a:lnTo>
                <a:close/>
              </a:path>
              <a:path w="374650" h="2346960">
                <a:moveTo>
                  <a:pt x="344739" y="2312466"/>
                </a:moveTo>
                <a:lnTo>
                  <a:pt x="343903" y="2312466"/>
                </a:lnTo>
                <a:lnTo>
                  <a:pt x="343439" y="2312347"/>
                </a:lnTo>
                <a:lnTo>
                  <a:pt x="344739" y="231246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95077" y="2054955"/>
            <a:ext cx="202744" cy="18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7928" y="2348549"/>
            <a:ext cx="90805" cy="250825"/>
          </a:xfrm>
          <a:custGeom>
            <a:avLst/>
            <a:gdLst/>
            <a:ahLst/>
            <a:cxnLst/>
            <a:rect l="l" t="t" r="r" b="b"/>
            <a:pathLst>
              <a:path w="90804" h="250825">
                <a:moveTo>
                  <a:pt x="89992" y="21029"/>
                </a:moveTo>
                <a:lnTo>
                  <a:pt x="86385" y="31303"/>
                </a:lnTo>
                <a:lnTo>
                  <a:pt x="74561" y="69136"/>
                </a:lnTo>
                <a:lnTo>
                  <a:pt x="52882" y="150594"/>
                </a:lnTo>
                <a:lnTo>
                  <a:pt x="33832" y="236535"/>
                </a:lnTo>
                <a:lnTo>
                  <a:pt x="31851" y="245196"/>
                </a:lnTo>
                <a:lnTo>
                  <a:pt x="23317" y="250645"/>
                </a:lnTo>
                <a:lnTo>
                  <a:pt x="14452" y="248727"/>
                </a:lnTo>
                <a:lnTo>
                  <a:pt x="5575" y="246797"/>
                </a:lnTo>
                <a:lnTo>
                  <a:pt x="0" y="238465"/>
                </a:lnTo>
                <a:lnTo>
                  <a:pt x="1638" y="229804"/>
                </a:lnTo>
                <a:lnTo>
                  <a:pt x="21018" y="142580"/>
                </a:lnTo>
                <a:lnTo>
                  <a:pt x="43357" y="59840"/>
                </a:lnTo>
                <a:lnTo>
                  <a:pt x="55181" y="21359"/>
                </a:lnTo>
                <a:lnTo>
                  <a:pt x="73065" y="0"/>
                </a:lnTo>
                <a:lnTo>
                  <a:pt x="79489" y="836"/>
                </a:lnTo>
                <a:lnTo>
                  <a:pt x="85100" y="4036"/>
                </a:lnTo>
                <a:lnTo>
                  <a:pt x="88926" y="8889"/>
                </a:lnTo>
                <a:lnTo>
                  <a:pt x="90660" y="14764"/>
                </a:lnTo>
                <a:lnTo>
                  <a:pt x="89992" y="2102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9643" y="2722664"/>
            <a:ext cx="57785" cy="256540"/>
          </a:xfrm>
          <a:custGeom>
            <a:avLst/>
            <a:gdLst/>
            <a:ahLst/>
            <a:cxnLst/>
            <a:rect l="l" t="t" r="r" b="b"/>
            <a:pathLst>
              <a:path w="57785" h="256539">
                <a:moveTo>
                  <a:pt x="56159" y="19240"/>
                </a:moveTo>
                <a:lnTo>
                  <a:pt x="50253" y="59969"/>
                </a:lnTo>
                <a:lnTo>
                  <a:pt x="39077" y="166115"/>
                </a:lnTo>
                <a:lnTo>
                  <a:pt x="33172" y="241147"/>
                </a:lnTo>
                <a:lnTo>
                  <a:pt x="32512" y="250126"/>
                </a:lnTo>
                <a:lnTo>
                  <a:pt x="24625" y="256539"/>
                </a:lnTo>
                <a:lnTo>
                  <a:pt x="15760" y="255904"/>
                </a:lnTo>
                <a:lnTo>
                  <a:pt x="6565" y="255257"/>
                </a:lnTo>
                <a:lnTo>
                  <a:pt x="0" y="247561"/>
                </a:lnTo>
                <a:lnTo>
                  <a:pt x="6565" y="162585"/>
                </a:lnTo>
                <a:lnTo>
                  <a:pt x="17729" y="55791"/>
                </a:lnTo>
                <a:lnTo>
                  <a:pt x="23647" y="14744"/>
                </a:lnTo>
                <a:lnTo>
                  <a:pt x="33172" y="0"/>
                </a:lnTo>
                <a:lnTo>
                  <a:pt x="42037" y="1282"/>
                </a:lnTo>
                <a:lnTo>
                  <a:pt x="50914" y="2565"/>
                </a:lnTo>
                <a:lnTo>
                  <a:pt x="57480" y="10579"/>
                </a:lnTo>
                <a:lnTo>
                  <a:pt x="56159" y="19240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20765" y="3106521"/>
            <a:ext cx="34925" cy="256540"/>
          </a:xfrm>
          <a:custGeom>
            <a:avLst/>
            <a:gdLst/>
            <a:ahLst/>
            <a:cxnLst/>
            <a:rect l="l" t="t" r="r" b="b"/>
            <a:pathLst>
              <a:path w="34925" h="256539">
                <a:moveTo>
                  <a:pt x="34162" y="16357"/>
                </a:moveTo>
                <a:lnTo>
                  <a:pt x="32524" y="124421"/>
                </a:lnTo>
                <a:lnTo>
                  <a:pt x="34162" y="239864"/>
                </a:lnTo>
                <a:lnTo>
                  <a:pt x="34493" y="248856"/>
                </a:lnTo>
                <a:lnTo>
                  <a:pt x="27266" y="255904"/>
                </a:lnTo>
                <a:lnTo>
                  <a:pt x="18072" y="256222"/>
                </a:lnTo>
                <a:lnTo>
                  <a:pt x="8877" y="256222"/>
                </a:lnTo>
                <a:lnTo>
                  <a:pt x="1650" y="249174"/>
                </a:lnTo>
                <a:lnTo>
                  <a:pt x="1320" y="240195"/>
                </a:lnTo>
                <a:lnTo>
                  <a:pt x="0" y="124104"/>
                </a:lnTo>
                <a:lnTo>
                  <a:pt x="1320" y="15709"/>
                </a:lnTo>
                <a:lnTo>
                  <a:pt x="1650" y="7048"/>
                </a:lnTo>
                <a:lnTo>
                  <a:pt x="8877" y="0"/>
                </a:lnTo>
                <a:lnTo>
                  <a:pt x="18072" y="0"/>
                </a:lnTo>
                <a:lnTo>
                  <a:pt x="26936" y="0"/>
                </a:lnTo>
                <a:lnTo>
                  <a:pt x="34162" y="7378"/>
                </a:lnTo>
                <a:lnTo>
                  <a:pt x="34162" y="16357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0290" y="3489743"/>
            <a:ext cx="58419" cy="256540"/>
          </a:xfrm>
          <a:custGeom>
            <a:avLst/>
            <a:gdLst/>
            <a:ahLst/>
            <a:cxnLst/>
            <a:rect l="l" t="t" r="r" b="b"/>
            <a:pathLst>
              <a:path w="58420" h="256539">
                <a:moveTo>
                  <a:pt x="33185" y="15392"/>
                </a:moveTo>
                <a:lnTo>
                  <a:pt x="38430" y="83692"/>
                </a:lnTo>
                <a:lnTo>
                  <a:pt x="49936" y="189204"/>
                </a:lnTo>
                <a:lnTo>
                  <a:pt x="56832" y="237299"/>
                </a:lnTo>
                <a:lnTo>
                  <a:pt x="57810" y="246278"/>
                </a:lnTo>
                <a:lnTo>
                  <a:pt x="51574" y="254292"/>
                </a:lnTo>
                <a:lnTo>
                  <a:pt x="42710" y="255574"/>
                </a:lnTo>
                <a:lnTo>
                  <a:pt x="33832" y="256539"/>
                </a:lnTo>
                <a:lnTo>
                  <a:pt x="25298" y="250443"/>
                </a:lnTo>
                <a:lnTo>
                  <a:pt x="24307" y="241795"/>
                </a:lnTo>
                <a:lnTo>
                  <a:pt x="17411" y="192722"/>
                </a:lnTo>
                <a:lnTo>
                  <a:pt x="5918" y="85940"/>
                </a:lnTo>
                <a:lnTo>
                  <a:pt x="660" y="17957"/>
                </a:lnTo>
                <a:lnTo>
                  <a:pt x="0" y="8978"/>
                </a:lnTo>
                <a:lnTo>
                  <a:pt x="6578" y="1282"/>
                </a:lnTo>
                <a:lnTo>
                  <a:pt x="15773" y="635"/>
                </a:lnTo>
                <a:lnTo>
                  <a:pt x="24637" y="0"/>
                </a:lnTo>
                <a:lnTo>
                  <a:pt x="32524" y="6730"/>
                </a:lnTo>
                <a:lnTo>
                  <a:pt x="33185" y="15392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9566" y="3869753"/>
            <a:ext cx="92075" cy="250825"/>
          </a:xfrm>
          <a:custGeom>
            <a:avLst/>
            <a:gdLst/>
            <a:ahLst/>
            <a:cxnLst/>
            <a:rect l="l" t="t" r="r" b="b"/>
            <a:pathLst>
              <a:path w="92075" h="250825">
                <a:moveTo>
                  <a:pt x="33832" y="14109"/>
                </a:moveTo>
                <a:lnTo>
                  <a:pt x="51244" y="93319"/>
                </a:lnTo>
                <a:lnTo>
                  <a:pt x="73240" y="174764"/>
                </a:lnTo>
                <a:lnTo>
                  <a:pt x="84747" y="212293"/>
                </a:lnTo>
                <a:lnTo>
                  <a:pt x="90652" y="229285"/>
                </a:lnTo>
                <a:lnTo>
                  <a:pt x="91511" y="235557"/>
                </a:lnTo>
                <a:lnTo>
                  <a:pt x="89874" y="241436"/>
                </a:lnTo>
                <a:lnTo>
                  <a:pt x="86080" y="246291"/>
                </a:lnTo>
                <a:lnTo>
                  <a:pt x="80467" y="249491"/>
                </a:lnTo>
                <a:lnTo>
                  <a:pt x="73998" y="250327"/>
                </a:lnTo>
                <a:lnTo>
                  <a:pt x="67867" y="248729"/>
                </a:lnTo>
                <a:lnTo>
                  <a:pt x="41389" y="182791"/>
                </a:lnTo>
                <a:lnTo>
                  <a:pt x="19380" y="100050"/>
                </a:lnTo>
                <a:lnTo>
                  <a:pt x="1638" y="20840"/>
                </a:lnTo>
                <a:lnTo>
                  <a:pt x="0" y="12179"/>
                </a:lnTo>
                <a:lnTo>
                  <a:pt x="5587" y="3848"/>
                </a:lnTo>
                <a:lnTo>
                  <a:pt x="14452" y="1917"/>
                </a:lnTo>
                <a:lnTo>
                  <a:pt x="23317" y="0"/>
                </a:lnTo>
                <a:lnTo>
                  <a:pt x="31864" y="5448"/>
                </a:lnTo>
                <a:lnTo>
                  <a:pt x="33832" y="1410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61" y="4233226"/>
            <a:ext cx="198960" cy="173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93364" y="2324100"/>
            <a:ext cx="5442203" cy="1819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0605" y="3049625"/>
            <a:ext cx="178155" cy="353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6718" y="2074240"/>
            <a:ext cx="340995" cy="2313305"/>
          </a:xfrm>
          <a:custGeom>
            <a:avLst/>
            <a:gdLst/>
            <a:ahLst/>
            <a:cxnLst/>
            <a:rect l="l" t="t" r="r" b="b"/>
            <a:pathLst>
              <a:path w="340995" h="2313304">
                <a:moveTo>
                  <a:pt x="0" y="0"/>
                </a:moveTo>
                <a:lnTo>
                  <a:pt x="41193" y="8363"/>
                </a:lnTo>
                <a:lnTo>
                  <a:pt x="80933" y="32808"/>
                </a:lnTo>
                <a:lnTo>
                  <a:pt x="118934" y="72366"/>
                </a:lnTo>
                <a:lnTo>
                  <a:pt x="154908" y="126067"/>
                </a:lnTo>
                <a:lnTo>
                  <a:pt x="188571" y="192943"/>
                </a:lnTo>
                <a:lnTo>
                  <a:pt x="204446" y="231019"/>
                </a:lnTo>
                <a:lnTo>
                  <a:pt x="219636" y="272024"/>
                </a:lnTo>
                <a:lnTo>
                  <a:pt x="234105" y="315839"/>
                </a:lnTo>
                <a:lnTo>
                  <a:pt x="247818" y="362342"/>
                </a:lnTo>
                <a:lnTo>
                  <a:pt x="260738" y="411412"/>
                </a:lnTo>
                <a:lnTo>
                  <a:pt x="272829" y="462928"/>
                </a:lnTo>
                <a:lnTo>
                  <a:pt x="284057" y="516769"/>
                </a:lnTo>
                <a:lnTo>
                  <a:pt x="294386" y="572813"/>
                </a:lnTo>
                <a:lnTo>
                  <a:pt x="303778" y="630939"/>
                </a:lnTo>
                <a:lnTo>
                  <a:pt x="312200" y="691027"/>
                </a:lnTo>
                <a:lnTo>
                  <a:pt x="319615" y="752955"/>
                </a:lnTo>
                <a:lnTo>
                  <a:pt x="325987" y="816602"/>
                </a:lnTo>
                <a:lnTo>
                  <a:pt x="331281" y="881847"/>
                </a:lnTo>
                <a:lnTo>
                  <a:pt x="335460" y="948569"/>
                </a:lnTo>
                <a:lnTo>
                  <a:pt x="338490" y="1016647"/>
                </a:lnTo>
                <a:lnTo>
                  <a:pt x="340334" y="1085959"/>
                </a:lnTo>
                <a:lnTo>
                  <a:pt x="340956" y="1156385"/>
                </a:lnTo>
                <a:lnTo>
                  <a:pt x="340334" y="1226811"/>
                </a:lnTo>
                <a:lnTo>
                  <a:pt x="338490" y="1296123"/>
                </a:lnTo>
                <a:lnTo>
                  <a:pt x="335460" y="1364201"/>
                </a:lnTo>
                <a:lnTo>
                  <a:pt x="331281" y="1430923"/>
                </a:lnTo>
                <a:lnTo>
                  <a:pt x="325987" y="1496168"/>
                </a:lnTo>
                <a:lnTo>
                  <a:pt x="319615" y="1559815"/>
                </a:lnTo>
                <a:lnTo>
                  <a:pt x="312200" y="1621743"/>
                </a:lnTo>
                <a:lnTo>
                  <a:pt x="303778" y="1681831"/>
                </a:lnTo>
                <a:lnTo>
                  <a:pt x="294386" y="1739958"/>
                </a:lnTo>
                <a:lnTo>
                  <a:pt x="284057" y="1796002"/>
                </a:lnTo>
                <a:lnTo>
                  <a:pt x="272829" y="1849842"/>
                </a:lnTo>
                <a:lnTo>
                  <a:pt x="260738" y="1901358"/>
                </a:lnTo>
                <a:lnTo>
                  <a:pt x="247818" y="1950428"/>
                </a:lnTo>
                <a:lnTo>
                  <a:pt x="234105" y="1996931"/>
                </a:lnTo>
                <a:lnTo>
                  <a:pt x="219636" y="2040746"/>
                </a:lnTo>
                <a:lnTo>
                  <a:pt x="204446" y="2081752"/>
                </a:lnTo>
                <a:lnTo>
                  <a:pt x="188571" y="2119828"/>
                </a:lnTo>
                <a:lnTo>
                  <a:pt x="172046" y="2154852"/>
                </a:lnTo>
                <a:lnTo>
                  <a:pt x="137192" y="2215261"/>
                </a:lnTo>
                <a:lnTo>
                  <a:pt x="100169" y="2262012"/>
                </a:lnTo>
                <a:lnTo>
                  <a:pt x="61263" y="2294134"/>
                </a:lnTo>
                <a:lnTo>
                  <a:pt x="20760" y="2310660"/>
                </a:lnTo>
                <a:lnTo>
                  <a:pt x="0" y="2312771"/>
                </a:lnTo>
              </a:path>
            </a:pathLst>
          </a:custGeom>
          <a:ln w="32461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54288" y="4397032"/>
            <a:ext cx="5816600" cy="979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规定磁感线从圆环左侧面穿入，磁通量为正</a:t>
            </a:r>
            <a:endParaRPr sz="2400">
              <a:latin typeface="华文楷体"/>
              <a:cs typeface="华文楷体"/>
            </a:endParaRPr>
          </a:p>
          <a:p>
            <a:pPr marL="584200">
              <a:lnSpc>
                <a:spcPct val="100000"/>
              </a:lnSpc>
              <a:spcBef>
                <a:spcPts val="1750"/>
              </a:spcBef>
            </a:pPr>
            <a:r>
              <a:rPr dirty="0" sz="2400">
                <a:latin typeface="华文楷体"/>
                <a:cs typeface="华文楷体"/>
              </a:rPr>
              <a:t>磁感线从圆环右侧面穿入，磁通量为负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27606" y="4174499"/>
            <a:ext cx="1089660" cy="122364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910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左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&gt;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右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&lt;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0204" y="1582051"/>
            <a:ext cx="68643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磁通量是标量：</a:t>
            </a:r>
            <a:r>
              <a:rPr dirty="0" sz="2400">
                <a:latin typeface="华文楷体"/>
                <a:cs typeface="华文楷体"/>
              </a:rPr>
              <a:t>运算遵循标量运算法则</a:t>
            </a:r>
            <a:r>
              <a:rPr dirty="0" sz="2400" spc="-45">
                <a:latin typeface="华文楷体"/>
                <a:cs typeface="华文楷体"/>
              </a:rPr>
              <a:t> </a:t>
            </a:r>
            <a:r>
              <a:rPr dirty="0" sz="2400" spc="-5">
                <a:latin typeface="华文楷体"/>
                <a:cs typeface="华文楷体"/>
              </a:rPr>
              <a:t>---</a:t>
            </a:r>
            <a:r>
              <a:rPr dirty="0" sz="2400" spc="-50">
                <a:latin typeface="华文楷体"/>
                <a:cs typeface="华文楷体"/>
              </a:rPr>
              <a:t> </a:t>
            </a:r>
            <a:r>
              <a:rPr dirty="0" sz="2400">
                <a:latin typeface="华文楷体"/>
                <a:cs typeface="华文楷体"/>
              </a:rPr>
              <a:t>代数求和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0765" y="2057552"/>
            <a:ext cx="374650" cy="2346960"/>
          </a:xfrm>
          <a:custGeom>
            <a:avLst/>
            <a:gdLst/>
            <a:ahLst/>
            <a:cxnLst/>
            <a:rect l="l" t="t" r="r" b="b"/>
            <a:pathLst>
              <a:path w="374650" h="2346960">
                <a:moveTo>
                  <a:pt x="192267" y="174959"/>
                </a:moveTo>
                <a:lnTo>
                  <a:pt x="185915" y="173177"/>
                </a:lnTo>
                <a:lnTo>
                  <a:pt x="180858" y="169328"/>
                </a:lnTo>
                <a:lnTo>
                  <a:pt x="177744" y="164034"/>
                </a:lnTo>
                <a:lnTo>
                  <a:pt x="176908" y="158019"/>
                </a:lnTo>
                <a:lnTo>
                  <a:pt x="178688" y="152006"/>
                </a:lnTo>
                <a:lnTo>
                  <a:pt x="211213" y="98132"/>
                </a:lnTo>
                <a:lnTo>
                  <a:pt x="244386" y="57086"/>
                </a:lnTo>
                <a:lnTo>
                  <a:pt x="280187" y="26619"/>
                </a:lnTo>
                <a:lnTo>
                  <a:pt x="315658" y="8343"/>
                </a:lnTo>
                <a:lnTo>
                  <a:pt x="316649" y="8026"/>
                </a:lnTo>
                <a:lnTo>
                  <a:pt x="317296" y="7696"/>
                </a:lnTo>
                <a:lnTo>
                  <a:pt x="318287" y="7378"/>
                </a:lnTo>
                <a:lnTo>
                  <a:pt x="335699" y="2895"/>
                </a:lnTo>
                <a:lnTo>
                  <a:pt x="336359" y="2895"/>
                </a:lnTo>
                <a:lnTo>
                  <a:pt x="337337" y="2565"/>
                </a:lnTo>
                <a:lnTo>
                  <a:pt x="338328" y="2565"/>
                </a:lnTo>
                <a:lnTo>
                  <a:pt x="355739" y="965"/>
                </a:lnTo>
                <a:lnTo>
                  <a:pt x="364604" y="0"/>
                </a:lnTo>
                <a:lnTo>
                  <a:pt x="372808" y="6413"/>
                </a:lnTo>
                <a:lnTo>
                  <a:pt x="373505" y="15722"/>
                </a:lnTo>
                <a:lnTo>
                  <a:pt x="374459" y="24053"/>
                </a:lnTo>
                <a:lnTo>
                  <a:pt x="367880" y="32080"/>
                </a:lnTo>
                <a:lnTo>
                  <a:pt x="358686" y="32715"/>
                </a:lnTo>
                <a:lnTo>
                  <a:pt x="344739" y="33997"/>
                </a:lnTo>
                <a:lnTo>
                  <a:pt x="343903" y="33997"/>
                </a:lnTo>
                <a:lnTo>
                  <a:pt x="341287" y="34315"/>
                </a:lnTo>
                <a:lnTo>
                  <a:pt x="342674" y="34315"/>
                </a:lnTo>
                <a:lnTo>
                  <a:pt x="330239" y="37528"/>
                </a:lnTo>
                <a:lnTo>
                  <a:pt x="329133" y="37528"/>
                </a:lnTo>
                <a:lnTo>
                  <a:pt x="326504" y="38493"/>
                </a:lnTo>
                <a:lnTo>
                  <a:pt x="326898" y="38493"/>
                </a:lnTo>
                <a:lnTo>
                  <a:pt x="312051" y="44907"/>
                </a:lnTo>
                <a:lnTo>
                  <a:pt x="267042" y="80175"/>
                </a:lnTo>
                <a:lnTo>
                  <a:pt x="237820" y="117055"/>
                </a:lnTo>
                <a:lnTo>
                  <a:pt x="208914" y="164198"/>
                </a:lnTo>
                <a:lnTo>
                  <a:pt x="207924" y="166116"/>
                </a:lnTo>
                <a:lnTo>
                  <a:pt x="203980" y="171191"/>
                </a:lnTo>
                <a:lnTo>
                  <a:pt x="198524" y="174218"/>
                </a:lnTo>
                <a:lnTo>
                  <a:pt x="192267" y="174959"/>
                </a:lnTo>
                <a:close/>
              </a:path>
              <a:path w="374650" h="2346960">
                <a:moveTo>
                  <a:pt x="343441" y="34117"/>
                </a:moveTo>
                <a:lnTo>
                  <a:pt x="343903" y="33997"/>
                </a:lnTo>
                <a:lnTo>
                  <a:pt x="344739" y="33997"/>
                </a:lnTo>
                <a:lnTo>
                  <a:pt x="343441" y="34117"/>
                </a:lnTo>
                <a:close/>
              </a:path>
              <a:path w="374650" h="2346960">
                <a:moveTo>
                  <a:pt x="342674" y="34315"/>
                </a:moveTo>
                <a:lnTo>
                  <a:pt x="341287" y="34315"/>
                </a:lnTo>
                <a:lnTo>
                  <a:pt x="343441" y="34117"/>
                </a:lnTo>
                <a:lnTo>
                  <a:pt x="342674" y="34315"/>
                </a:lnTo>
                <a:close/>
              </a:path>
              <a:path w="374650" h="2346960">
                <a:moveTo>
                  <a:pt x="327486" y="38240"/>
                </a:moveTo>
                <a:lnTo>
                  <a:pt x="329133" y="37528"/>
                </a:lnTo>
                <a:lnTo>
                  <a:pt x="330239" y="37528"/>
                </a:lnTo>
                <a:lnTo>
                  <a:pt x="327486" y="38240"/>
                </a:lnTo>
                <a:close/>
              </a:path>
              <a:path w="374650" h="2346960">
                <a:moveTo>
                  <a:pt x="326898" y="38493"/>
                </a:moveTo>
                <a:lnTo>
                  <a:pt x="326504" y="38493"/>
                </a:lnTo>
                <a:lnTo>
                  <a:pt x="327486" y="38240"/>
                </a:lnTo>
                <a:lnTo>
                  <a:pt x="326898" y="38493"/>
                </a:lnTo>
                <a:close/>
              </a:path>
              <a:path w="374650" h="2346960">
                <a:moveTo>
                  <a:pt x="80479" y="541642"/>
                </a:moveTo>
                <a:lnTo>
                  <a:pt x="62737" y="537794"/>
                </a:lnTo>
                <a:lnTo>
                  <a:pt x="57162" y="529463"/>
                </a:lnTo>
                <a:lnTo>
                  <a:pt x="58800" y="520801"/>
                </a:lnTo>
                <a:lnTo>
                  <a:pt x="78181" y="433577"/>
                </a:lnTo>
                <a:lnTo>
                  <a:pt x="100520" y="350837"/>
                </a:lnTo>
                <a:lnTo>
                  <a:pt x="112344" y="312356"/>
                </a:lnTo>
                <a:lnTo>
                  <a:pt x="130227" y="290997"/>
                </a:lnTo>
                <a:lnTo>
                  <a:pt x="136651" y="291833"/>
                </a:lnTo>
                <a:lnTo>
                  <a:pt x="142263" y="295033"/>
                </a:lnTo>
                <a:lnTo>
                  <a:pt x="146089" y="299886"/>
                </a:lnTo>
                <a:lnTo>
                  <a:pt x="147823" y="305761"/>
                </a:lnTo>
                <a:lnTo>
                  <a:pt x="147154" y="312026"/>
                </a:lnTo>
                <a:lnTo>
                  <a:pt x="143548" y="322300"/>
                </a:lnTo>
                <a:lnTo>
                  <a:pt x="131724" y="360133"/>
                </a:lnTo>
                <a:lnTo>
                  <a:pt x="110045" y="441591"/>
                </a:lnTo>
                <a:lnTo>
                  <a:pt x="90995" y="527532"/>
                </a:lnTo>
                <a:lnTo>
                  <a:pt x="89014" y="536194"/>
                </a:lnTo>
                <a:lnTo>
                  <a:pt x="80479" y="541642"/>
                </a:lnTo>
                <a:close/>
              </a:path>
              <a:path w="374650" h="2346960">
                <a:moveTo>
                  <a:pt x="33502" y="921651"/>
                </a:moveTo>
                <a:lnTo>
                  <a:pt x="15443" y="920369"/>
                </a:lnTo>
                <a:lnTo>
                  <a:pt x="8877" y="912672"/>
                </a:lnTo>
                <a:lnTo>
                  <a:pt x="9525" y="904024"/>
                </a:lnTo>
                <a:lnTo>
                  <a:pt x="15443" y="827697"/>
                </a:lnTo>
                <a:lnTo>
                  <a:pt x="26606" y="720902"/>
                </a:lnTo>
                <a:lnTo>
                  <a:pt x="32524" y="679856"/>
                </a:lnTo>
                <a:lnTo>
                  <a:pt x="42049" y="665111"/>
                </a:lnTo>
                <a:lnTo>
                  <a:pt x="59791" y="667677"/>
                </a:lnTo>
                <a:lnTo>
                  <a:pt x="66357" y="675690"/>
                </a:lnTo>
                <a:lnTo>
                  <a:pt x="65036" y="684352"/>
                </a:lnTo>
                <a:lnTo>
                  <a:pt x="59131" y="725081"/>
                </a:lnTo>
                <a:lnTo>
                  <a:pt x="47955" y="831227"/>
                </a:lnTo>
                <a:lnTo>
                  <a:pt x="42049" y="906259"/>
                </a:lnTo>
                <a:lnTo>
                  <a:pt x="41389" y="915238"/>
                </a:lnTo>
                <a:lnTo>
                  <a:pt x="33502" y="921651"/>
                </a:lnTo>
                <a:close/>
              </a:path>
              <a:path w="374650" h="2346960">
                <a:moveTo>
                  <a:pt x="18072" y="1305191"/>
                </a:moveTo>
                <a:lnTo>
                  <a:pt x="8877" y="1305191"/>
                </a:lnTo>
                <a:lnTo>
                  <a:pt x="1650" y="1298143"/>
                </a:lnTo>
                <a:lnTo>
                  <a:pt x="1317" y="1288834"/>
                </a:lnTo>
                <a:lnTo>
                  <a:pt x="0" y="1173073"/>
                </a:lnTo>
                <a:lnTo>
                  <a:pt x="1320" y="1064679"/>
                </a:lnTo>
                <a:lnTo>
                  <a:pt x="1650" y="1056017"/>
                </a:lnTo>
                <a:lnTo>
                  <a:pt x="8877" y="1048969"/>
                </a:lnTo>
                <a:lnTo>
                  <a:pt x="26936" y="1048969"/>
                </a:lnTo>
                <a:lnTo>
                  <a:pt x="34162" y="1056347"/>
                </a:lnTo>
                <a:lnTo>
                  <a:pt x="34162" y="1065326"/>
                </a:lnTo>
                <a:lnTo>
                  <a:pt x="32524" y="1173391"/>
                </a:lnTo>
                <a:lnTo>
                  <a:pt x="34175" y="1289164"/>
                </a:lnTo>
                <a:lnTo>
                  <a:pt x="34493" y="1297825"/>
                </a:lnTo>
                <a:lnTo>
                  <a:pt x="27266" y="1304874"/>
                </a:lnTo>
                <a:lnTo>
                  <a:pt x="18072" y="1305191"/>
                </a:lnTo>
                <a:close/>
              </a:path>
              <a:path w="374650" h="2346960">
                <a:moveTo>
                  <a:pt x="43357" y="1688731"/>
                </a:moveTo>
                <a:lnTo>
                  <a:pt x="34823" y="1682635"/>
                </a:lnTo>
                <a:lnTo>
                  <a:pt x="33832" y="1673987"/>
                </a:lnTo>
                <a:lnTo>
                  <a:pt x="26936" y="1624914"/>
                </a:lnTo>
                <a:lnTo>
                  <a:pt x="15443" y="1518132"/>
                </a:lnTo>
                <a:lnTo>
                  <a:pt x="10185" y="1450149"/>
                </a:lnTo>
                <a:lnTo>
                  <a:pt x="9525" y="1441170"/>
                </a:lnTo>
                <a:lnTo>
                  <a:pt x="16103" y="1433474"/>
                </a:lnTo>
                <a:lnTo>
                  <a:pt x="34162" y="1432191"/>
                </a:lnTo>
                <a:lnTo>
                  <a:pt x="42049" y="1438922"/>
                </a:lnTo>
                <a:lnTo>
                  <a:pt x="47955" y="1515884"/>
                </a:lnTo>
                <a:lnTo>
                  <a:pt x="59461" y="1621396"/>
                </a:lnTo>
                <a:lnTo>
                  <a:pt x="66357" y="1669491"/>
                </a:lnTo>
                <a:lnTo>
                  <a:pt x="67335" y="1678470"/>
                </a:lnTo>
                <a:lnTo>
                  <a:pt x="61099" y="1686483"/>
                </a:lnTo>
                <a:lnTo>
                  <a:pt x="52235" y="1687766"/>
                </a:lnTo>
                <a:lnTo>
                  <a:pt x="43357" y="1688731"/>
                </a:lnTo>
                <a:close/>
              </a:path>
              <a:path w="374650" h="2346960">
                <a:moveTo>
                  <a:pt x="132799" y="2062528"/>
                </a:moveTo>
                <a:lnTo>
                  <a:pt x="100190" y="1994992"/>
                </a:lnTo>
                <a:lnTo>
                  <a:pt x="78181" y="1912251"/>
                </a:lnTo>
                <a:lnTo>
                  <a:pt x="60439" y="1833041"/>
                </a:lnTo>
                <a:lnTo>
                  <a:pt x="58800" y="1824380"/>
                </a:lnTo>
                <a:lnTo>
                  <a:pt x="64388" y="1816049"/>
                </a:lnTo>
                <a:lnTo>
                  <a:pt x="82118" y="1812201"/>
                </a:lnTo>
                <a:lnTo>
                  <a:pt x="90665" y="1817649"/>
                </a:lnTo>
                <a:lnTo>
                  <a:pt x="92633" y="1826310"/>
                </a:lnTo>
                <a:lnTo>
                  <a:pt x="110045" y="1905520"/>
                </a:lnTo>
                <a:lnTo>
                  <a:pt x="132041" y="1986965"/>
                </a:lnTo>
                <a:lnTo>
                  <a:pt x="143548" y="2024494"/>
                </a:lnTo>
                <a:lnTo>
                  <a:pt x="149453" y="2041486"/>
                </a:lnTo>
                <a:lnTo>
                  <a:pt x="150312" y="2047758"/>
                </a:lnTo>
                <a:lnTo>
                  <a:pt x="148675" y="2053637"/>
                </a:lnTo>
                <a:lnTo>
                  <a:pt x="144881" y="2058492"/>
                </a:lnTo>
                <a:lnTo>
                  <a:pt x="139268" y="2061692"/>
                </a:lnTo>
                <a:lnTo>
                  <a:pt x="132799" y="2062528"/>
                </a:lnTo>
                <a:close/>
              </a:path>
              <a:path w="374650" h="2346960">
                <a:moveTo>
                  <a:pt x="364604" y="2346464"/>
                </a:moveTo>
                <a:lnTo>
                  <a:pt x="355739" y="2345499"/>
                </a:lnTo>
                <a:lnTo>
                  <a:pt x="338328" y="2343899"/>
                </a:lnTo>
                <a:lnTo>
                  <a:pt x="337337" y="2343899"/>
                </a:lnTo>
                <a:lnTo>
                  <a:pt x="336359" y="2343569"/>
                </a:lnTo>
                <a:lnTo>
                  <a:pt x="335699" y="2343569"/>
                </a:lnTo>
                <a:lnTo>
                  <a:pt x="318287" y="2339086"/>
                </a:lnTo>
                <a:lnTo>
                  <a:pt x="317296" y="2338768"/>
                </a:lnTo>
                <a:lnTo>
                  <a:pt x="316649" y="2338438"/>
                </a:lnTo>
                <a:lnTo>
                  <a:pt x="315658" y="2338120"/>
                </a:lnTo>
                <a:lnTo>
                  <a:pt x="278218" y="2318562"/>
                </a:lnTo>
                <a:lnTo>
                  <a:pt x="243065" y="2288095"/>
                </a:lnTo>
                <a:lnTo>
                  <a:pt x="210553" y="2247366"/>
                </a:lnTo>
                <a:lnTo>
                  <a:pt x="182625" y="2202154"/>
                </a:lnTo>
                <a:lnTo>
                  <a:pt x="180693" y="2196086"/>
                </a:lnTo>
                <a:lnTo>
                  <a:pt x="181192" y="2189927"/>
                </a:lnTo>
                <a:lnTo>
                  <a:pt x="183970" y="2184430"/>
                </a:lnTo>
                <a:lnTo>
                  <a:pt x="188874" y="2180348"/>
                </a:lnTo>
                <a:lnTo>
                  <a:pt x="195043" y="2178270"/>
                </a:lnTo>
                <a:lnTo>
                  <a:pt x="201272" y="2178659"/>
                </a:lnTo>
                <a:lnTo>
                  <a:pt x="206887" y="2181334"/>
                </a:lnTo>
                <a:lnTo>
                  <a:pt x="211213" y="2186114"/>
                </a:lnTo>
                <a:lnTo>
                  <a:pt x="223685" y="2207602"/>
                </a:lnTo>
                <a:lnTo>
                  <a:pt x="238467" y="2230374"/>
                </a:lnTo>
                <a:lnTo>
                  <a:pt x="268363" y="2267254"/>
                </a:lnTo>
                <a:lnTo>
                  <a:pt x="298907" y="2293874"/>
                </a:lnTo>
                <a:lnTo>
                  <a:pt x="326839" y="2307983"/>
                </a:lnTo>
                <a:lnTo>
                  <a:pt x="326504" y="2307983"/>
                </a:lnTo>
                <a:lnTo>
                  <a:pt x="329133" y="2308936"/>
                </a:lnTo>
                <a:lnTo>
                  <a:pt x="330200" y="2308936"/>
                </a:lnTo>
                <a:lnTo>
                  <a:pt x="342671" y="2312149"/>
                </a:lnTo>
                <a:lnTo>
                  <a:pt x="341287" y="2312149"/>
                </a:lnTo>
                <a:lnTo>
                  <a:pt x="343903" y="2312466"/>
                </a:lnTo>
                <a:lnTo>
                  <a:pt x="344739" y="2312466"/>
                </a:lnTo>
                <a:lnTo>
                  <a:pt x="358686" y="2313749"/>
                </a:lnTo>
                <a:lnTo>
                  <a:pt x="367880" y="2314397"/>
                </a:lnTo>
                <a:lnTo>
                  <a:pt x="374459" y="2322410"/>
                </a:lnTo>
                <a:lnTo>
                  <a:pt x="373468" y="2331072"/>
                </a:lnTo>
                <a:lnTo>
                  <a:pt x="372808" y="2340051"/>
                </a:lnTo>
                <a:lnTo>
                  <a:pt x="364604" y="2346464"/>
                </a:lnTo>
                <a:close/>
              </a:path>
              <a:path w="374650" h="2346960">
                <a:moveTo>
                  <a:pt x="327387" y="2308211"/>
                </a:moveTo>
                <a:lnTo>
                  <a:pt x="326504" y="2307983"/>
                </a:lnTo>
                <a:lnTo>
                  <a:pt x="326839" y="2307983"/>
                </a:lnTo>
                <a:lnTo>
                  <a:pt x="327387" y="2308211"/>
                </a:lnTo>
                <a:close/>
              </a:path>
              <a:path w="374650" h="2346960">
                <a:moveTo>
                  <a:pt x="330200" y="2308936"/>
                </a:moveTo>
                <a:lnTo>
                  <a:pt x="329133" y="2308936"/>
                </a:lnTo>
                <a:lnTo>
                  <a:pt x="327387" y="2308211"/>
                </a:lnTo>
                <a:lnTo>
                  <a:pt x="330200" y="2308936"/>
                </a:lnTo>
                <a:close/>
              </a:path>
              <a:path w="374650" h="2346960">
                <a:moveTo>
                  <a:pt x="343439" y="2312347"/>
                </a:moveTo>
                <a:lnTo>
                  <a:pt x="341287" y="2312149"/>
                </a:lnTo>
                <a:lnTo>
                  <a:pt x="342671" y="2312149"/>
                </a:lnTo>
                <a:lnTo>
                  <a:pt x="343439" y="2312347"/>
                </a:lnTo>
                <a:close/>
              </a:path>
              <a:path w="374650" h="2346960">
                <a:moveTo>
                  <a:pt x="344739" y="2312466"/>
                </a:moveTo>
                <a:lnTo>
                  <a:pt x="343903" y="2312466"/>
                </a:lnTo>
                <a:lnTo>
                  <a:pt x="343439" y="2312347"/>
                </a:lnTo>
                <a:lnTo>
                  <a:pt x="344739" y="231246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95077" y="2054955"/>
            <a:ext cx="202744" cy="1801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7928" y="2348549"/>
            <a:ext cx="90805" cy="250825"/>
          </a:xfrm>
          <a:custGeom>
            <a:avLst/>
            <a:gdLst/>
            <a:ahLst/>
            <a:cxnLst/>
            <a:rect l="l" t="t" r="r" b="b"/>
            <a:pathLst>
              <a:path w="90804" h="250825">
                <a:moveTo>
                  <a:pt x="89992" y="21029"/>
                </a:moveTo>
                <a:lnTo>
                  <a:pt x="86385" y="31303"/>
                </a:lnTo>
                <a:lnTo>
                  <a:pt x="74561" y="69136"/>
                </a:lnTo>
                <a:lnTo>
                  <a:pt x="52882" y="150594"/>
                </a:lnTo>
                <a:lnTo>
                  <a:pt x="33832" y="236535"/>
                </a:lnTo>
                <a:lnTo>
                  <a:pt x="31851" y="245196"/>
                </a:lnTo>
                <a:lnTo>
                  <a:pt x="23317" y="250645"/>
                </a:lnTo>
                <a:lnTo>
                  <a:pt x="14452" y="248727"/>
                </a:lnTo>
                <a:lnTo>
                  <a:pt x="5575" y="246797"/>
                </a:lnTo>
                <a:lnTo>
                  <a:pt x="0" y="238465"/>
                </a:lnTo>
                <a:lnTo>
                  <a:pt x="1638" y="229804"/>
                </a:lnTo>
                <a:lnTo>
                  <a:pt x="21018" y="142580"/>
                </a:lnTo>
                <a:lnTo>
                  <a:pt x="43357" y="59840"/>
                </a:lnTo>
                <a:lnTo>
                  <a:pt x="55181" y="21359"/>
                </a:lnTo>
                <a:lnTo>
                  <a:pt x="73065" y="0"/>
                </a:lnTo>
                <a:lnTo>
                  <a:pt x="79489" y="836"/>
                </a:lnTo>
                <a:lnTo>
                  <a:pt x="85100" y="4036"/>
                </a:lnTo>
                <a:lnTo>
                  <a:pt x="88926" y="8889"/>
                </a:lnTo>
                <a:lnTo>
                  <a:pt x="90660" y="14764"/>
                </a:lnTo>
                <a:lnTo>
                  <a:pt x="89992" y="2102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29643" y="2722664"/>
            <a:ext cx="57785" cy="256540"/>
          </a:xfrm>
          <a:custGeom>
            <a:avLst/>
            <a:gdLst/>
            <a:ahLst/>
            <a:cxnLst/>
            <a:rect l="l" t="t" r="r" b="b"/>
            <a:pathLst>
              <a:path w="57785" h="256539">
                <a:moveTo>
                  <a:pt x="56159" y="19240"/>
                </a:moveTo>
                <a:lnTo>
                  <a:pt x="50253" y="59969"/>
                </a:lnTo>
                <a:lnTo>
                  <a:pt x="39077" y="166115"/>
                </a:lnTo>
                <a:lnTo>
                  <a:pt x="33172" y="241147"/>
                </a:lnTo>
                <a:lnTo>
                  <a:pt x="32512" y="250126"/>
                </a:lnTo>
                <a:lnTo>
                  <a:pt x="24625" y="256539"/>
                </a:lnTo>
                <a:lnTo>
                  <a:pt x="15760" y="255904"/>
                </a:lnTo>
                <a:lnTo>
                  <a:pt x="6565" y="255257"/>
                </a:lnTo>
                <a:lnTo>
                  <a:pt x="0" y="247561"/>
                </a:lnTo>
                <a:lnTo>
                  <a:pt x="6565" y="162585"/>
                </a:lnTo>
                <a:lnTo>
                  <a:pt x="17729" y="55791"/>
                </a:lnTo>
                <a:lnTo>
                  <a:pt x="23647" y="14744"/>
                </a:lnTo>
                <a:lnTo>
                  <a:pt x="33172" y="0"/>
                </a:lnTo>
                <a:lnTo>
                  <a:pt x="42037" y="1282"/>
                </a:lnTo>
                <a:lnTo>
                  <a:pt x="50914" y="2565"/>
                </a:lnTo>
                <a:lnTo>
                  <a:pt x="57480" y="10579"/>
                </a:lnTo>
                <a:lnTo>
                  <a:pt x="56159" y="19240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20765" y="3106521"/>
            <a:ext cx="34925" cy="256540"/>
          </a:xfrm>
          <a:custGeom>
            <a:avLst/>
            <a:gdLst/>
            <a:ahLst/>
            <a:cxnLst/>
            <a:rect l="l" t="t" r="r" b="b"/>
            <a:pathLst>
              <a:path w="34925" h="256539">
                <a:moveTo>
                  <a:pt x="34162" y="16357"/>
                </a:moveTo>
                <a:lnTo>
                  <a:pt x="32524" y="124421"/>
                </a:lnTo>
                <a:lnTo>
                  <a:pt x="34162" y="239864"/>
                </a:lnTo>
                <a:lnTo>
                  <a:pt x="34493" y="248856"/>
                </a:lnTo>
                <a:lnTo>
                  <a:pt x="27266" y="255904"/>
                </a:lnTo>
                <a:lnTo>
                  <a:pt x="18072" y="256222"/>
                </a:lnTo>
                <a:lnTo>
                  <a:pt x="8877" y="256222"/>
                </a:lnTo>
                <a:lnTo>
                  <a:pt x="1650" y="249174"/>
                </a:lnTo>
                <a:lnTo>
                  <a:pt x="1320" y="240195"/>
                </a:lnTo>
                <a:lnTo>
                  <a:pt x="0" y="124104"/>
                </a:lnTo>
                <a:lnTo>
                  <a:pt x="1320" y="15709"/>
                </a:lnTo>
                <a:lnTo>
                  <a:pt x="1650" y="7048"/>
                </a:lnTo>
                <a:lnTo>
                  <a:pt x="8877" y="0"/>
                </a:lnTo>
                <a:lnTo>
                  <a:pt x="18072" y="0"/>
                </a:lnTo>
                <a:lnTo>
                  <a:pt x="26936" y="0"/>
                </a:lnTo>
                <a:lnTo>
                  <a:pt x="34162" y="7378"/>
                </a:lnTo>
                <a:lnTo>
                  <a:pt x="34162" y="16357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30290" y="3489743"/>
            <a:ext cx="58419" cy="256540"/>
          </a:xfrm>
          <a:custGeom>
            <a:avLst/>
            <a:gdLst/>
            <a:ahLst/>
            <a:cxnLst/>
            <a:rect l="l" t="t" r="r" b="b"/>
            <a:pathLst>
              <a:path w="58420" h="256539">
                <a:moveTo>
                  <a:pt x="33185" y="15392"/>
                </a:moveTo>
                <a:lnTo>
                  <a:pt x="38430" y="83692"/>
                </a:lnTo>
                <a:lnTo>
                  <a:pt x="49936" y="189204"/>
                </a:lnTo>
                <a:lnTo>
                  <a:pt x="56832" y="237299"/>
                </a:lnTo>
                <a:lnTo>
                  <a:pt x="57810" y="246278"/>
                </a:lnTo>
                <a:lnTo>
                  <a:pt x="51574" y="254292"/>
                </a:lnTo>
                <a:lnTo>
                  <a:pt x="42710" y="255574"/>
                </a:lnTo>
                <a:lnTo>
                  <a:pt x="33832" y="256539"/>
                </a:lnTo>
                <a:lnTo>
                  <a:pt x="25298" y="250443"/>
                </a:lnTo>
                <a:lnTo>
                  <a:pt x="24307" y="241795"/>
                </a:lnTo>
                <a:lnTo>
                  <a:pt x="17411" y="192722"/>
                </a:lnTo>
                <a:lnTo>
                  <a:pt x="5918" y="85940"/>
                </a:lnTo>
                <a:lnTo>
                  <a:pt x="660" y="17957"/>
                </a:lnTo>
                <a:lnTo>
                  <a:pt x="0" y="8978"/>
                </a:lnTo>
                <a:lnTo>
                  <a:pt x="6578" y="1282"/>
                </a:lnTo>
                <a:lnTo>
                  <a:pt x="15773" y="635"/>
                </a:lnTo>
                <a:lnTo>
                  <a:pt x="24637" y="0"/>
                </a:lnTo>
                <a:lnTo>
                  <a:pt x="32524" y="6730"/>
                </a:lnTo>
                <a:lnTo>
                  <a:pt x="33185" y="15392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9566" y="3869753"/>
            <a:ext cx="92075" cy="250825"/>
          </a:xfrm>
          <a:custGeom>
            <a:avLst/>
            <a:gdLst/>
            <a:ahLst/>
            <a:cxnLst/>
            <a:rect l="l" t="t" r="r" b="b"/>
            <a:pathLst>
              <a:path w="92075" h="250825">
                <a:moveTo>
                  <a:pt x="33832" y="14109"/>
                </a:moveTo>
                <a:lnTo>
                  <a:pt x="51244" y="93319"/>
                </a:lnTo>
                <a:lnTo>
                  <a:pt x="73240" y="174764"/>
                </a:lnTo>
                <a:lnTo>
                  <a:pt x="84747" y="212293"/>
                </a:lnTo>
                <a:lnTo>
                  <a:pt x="90652" y="229285"/>
                </a:lnTo>
                <a:lnTo>
                  <a:pt x="91511" y="235557"/>
                </a:lnTo>
                <a:lnTo>
                  <a:pt x="89874" y="241436"/>
                </a:lnTo>
                <a:lnTo>
                  <a:pt x="86080" y="246291"/>
                </a:lnTo>
                <a:lnTo>
                  <a:pt x="80467" y="249491"/>
                </a:lnTo>
                <a:lnTo>
                  <a:pt x="73998" y="250327"/>
                </a:lnTo>
                <a:lnTo>
                  <a:pt x="67867" y="248729"/>
                </a:lnTo>
                <a:lnTo>
                  <a:pt x="41389" y="182791"/>
                </a:lnTo>
                <a:lnTo>
                  <a:pt x="19380" y="100050"/>
                </a:lnTo>
                <a:lnTo>
                  <a:pt x="1638" y="20840"/>
                </a:lnTo>
                <a:lnTo>
                  <a:pt x="0" y="12179"/>
                </a:lnTo>
                <a:lnTo>
                  <a:pt x="5587" y="3848"/>
                </a:lnTo>
                <a:lnTo>
                  <a:pt x="14452" y="1917"/>
                </a:lnTo>
                <a:lnTo>
                  <a:pt x="23317" y="0"/>
                </a:lnTo>
                <a:lnTo>
                  <a:pt x="31864" y="5448"/>
                </a:lnTo>
                <a:lnTo>
                  <a:pt x="33832" y="14109"/>
                </a:lnTo>
                <a:close/>
              </a:path>
            </a:pathLst>
          </a:custGeom>
          <a:ln w="5194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8861" y="4233226"/>
            <a:ext cx="198960" cy="173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93364" y="2324100"/>
            <a:ext cx="5442203" cy="1819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0605" y="3049625"/>
            <a:ext cx="178155" cy="353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6718" y="2074240"/>
            <a:ext cx="340995" cy="2313305"/>
          </a:xfrm>
          <a:custGeom>
            <a:avLst/>
            <a:gdLst/>
            <a:ahLst/>
            <a:cxnLst/>
            <a:rect l="l" t="t" r="r" b="b"/>
            <a:pathLst>
              <a:path w="340995" h="2313304">
                <a:moveTo>
                  <a:pt x="0" y="0"/>
                </a:moveTo>
                <a:lnTo>
                  <a:pt x="41193" y="8363"/>
                </a:lnTo>
                <a:lnTo>
                  <a:pt x="80933" y="32808"/>
                </a:lnTo>
                <a:lnTo>
                  <a:pt x="118934" y="72366"/>
                </a:lnTo>
                <a:lnTo>
                  <a:pt x="154908" y="126067"/>
                </a:lnTo>
                <a:lnTo>
                  <a:pt x="188571" y="192943"/>
                </a:lnTo>
                <a:lnTo>
                  <a:pt x="204446" y="231019"/>
                </a:lnTo>
                <a:lnTo>
                  <a:pt x="219636" y="272024"/>
                </a:lnTo>
                <a:lnTo>
                  <a:pt x="234105" y="315839"/>
                </a:lnTo>
                <a:lnTo>
                  <a:pt x="247818" y="362342"/>
                </a:lnTo>
                <a:lnTo>
                  <a:pt x="260738" y="411412"/>
                </a:lnTo>
                <a:lnTo>
                  <a:pt x="272829" y="462928"/>
                </a:lnTo>
                <a:lnTo>
                  <a:pt x="284057" y="516769"/>
                </a:lnTo>
                <a:lnTo>
                  <a:pt x="294386" y="572813"/>
                </a:lnTo>
                <a:lnTo>
                  <a:pt x="303778" y="630939"/>
                </a:lnTo>
                <a:lnTo>
                  <a:pt x="312200" y="691027"/>
                </a:lnTo>
                <a:lnTo>
                  <a:pt x="319615" y="752955"/>
                </a:lnTo>
                <a:lnTo>
                  <a:pt x="325987" y="816602"/>
                </a:lnTo>
                <a:lnTo>
                  <a:pt x="331281" y="881847"/>
                </a:lnTo>
                <a:lnTo>
                  <a:pt x="335460" y="948569"/>
                </a:lnTo>
                <a:lnTo>
                  <a:pt x="338490" y="1016647"/>
                </a:lnTo>
                <a:lnTo>
                  <a:pt x="340334" y="1085959"/>
                </a:lnTo>
                <a:lnTo>
                  <a:pt x="340956" y="1156385"/>
                </a:lnTo>
                <a:lnTo>
                  <a:pt x="340334" y="1226811"/>
                </a:lnTo>
                <a:lnTo>
                  <a:pt x="338490" y="1296123"/>
                </a:lnTo>
                <a:lnTo>
                  <a:pt x="335460" y="1364201"/>
                </a:lnTo>
                <a:lnTo>
                  <a:pt x="331281" y="1430923"/>
                </a:lnTo>
                <a:lnTo>
                  <a:pt x="325987" y="1496168"/>
                </a:lnTo>
                <a:lnTo>
                  <a:pt x="319615" y="1559815"/>
                </a:lnTo>
                <a:lnTo>
                  <a:pt x="312200" y="1621743"/>
                </a:lnTo>
                <a:lnTo>
                  <a:pt x="303778" y="1681831"/>
                </a:lnTo>
                <a:lnTo>
                  <a:pt x="294386" y="1739958"/>
                </a:lnTo>
                <a:lnTo>
                  <a:pt x="284057" y="1796002"/>
                </a:lnTo>
                <a:lnTo>
                  <a:pt x="272829" y="1849842"/>
                </a:lnTo>
                <a:lnTo>
                  <a:pt x="260738" y="1901358"/>
                </a:lnTo>
                <a:lnTo>
                  <a:pt x="247818" y="1950428"/>
                </a:lnTo>
                <a:lnTo>
                  <a:pt x="234105" y="1996931"/>
                </a:lnTo>
                <a:lnTo>
                  <a:pt x="219636" y="2040746"/>
                </a:lnTo>
                <a:lnTo>
                  <a:pt x="204446" y="2081752"/>
                </a:lnTo>
                <a:lnTo>
                  <a:pt x="188571" y="2119828"/>
                </a:lnTo>
                <a:lnTo>
                  <a:pt x="172046" y="2154852"/>
                </a:lnTo>
                <a:lnTo>
                  <a:pt x="137192" y="2215261"/>
                </a:lnTo>
                <a:lnTo>
                  <a:pt x="100169" y="2262012"/>
                </a:lnTo>
                <a:lnTo>
                  <a:pt x="61263" y="2294134"/>
                </a:lnTo>
                <a:lnTo>
                  <a:pt x="20760" y="2310660"/>
                </a:lnTo>
                <a:lnTo>
                  <a:pt x="0" y="2312771"/>
                </a:lnTo>
              </a:path>
            </a:pathLst>
          </a:custGeom>
          <a:ln w="32461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54288" y="4397032"/>
            <a:ext cx="5816600" cy="979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规定磁感线从圆环左侧面穿入，磁通量为正</a:t>
            </a:r>
            <a:endParaRPr sz="2400">
              <a:latin typeface="华文楷体"/>
              <a:cs typeface="华文楷体"/>
            </a:endParaRPr>
          </a:p>
          <a:p>
            <a:pPr marL="584200">
              <a:lnSpc>
                <a:spcPct val="100000"/>
              </a:lnSpc>
              <a:spcBef>
                <a:spcPts val="1750"/>
              </a:spcBef>
            </a:pPr>
            <a:r>
              <a:rPr dirty="0" sz="2400">
                <a:latin typeface="华文楷体"/>
                <a:cs typeface="华文楷体"/>
              </a:rPr>
              <a:t>磁感线从圆环右侧面穿入，磁通量为负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027606" y="4174499"/>
            <a:ext cx="1089660" cy="1223645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910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左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&gt;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右</a:t>
            </a:r>
            <a:r>
              <a:rPr dirty="0" sz="1550" spc="65">
                <a:latin typeface="等线"/>
                <a:cs typeface="等线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&lt;</a:t>
            </a:r>
            <a:r>
              <a:rPr dirty="0" sz="2400" spc="-5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05463" y="5677397"/>
            <a:ext cx="2008505" cy="40957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sz="2400" spc="-20" i="1">
                <a:latin typeface="Times New Roman"/>
                <a:cs typeface="Times New Roman"/>
              </a:rPr>
              <a:t> </a:t>
            </a:r>
            <a:r>
              <a:rPr dirty="0" sz="2400" spc="-110" i="1">
                <a:latin typeface="Times New Roman"/>
                <a:cs typeface="Times New Roman"/>
              </a:rPr>
              <a:t>=</a:t>
            </a:r>
            <a:r>
              <a:rPr dirty="0" sz="2400" spc="-75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-150">
                <a:latin typeface="等线"/>
                <a:cs typeface="等线"/>
              </a:rPr>
              <a:t>左</a:t>
            </a:r>
            <a:r>
              <a:rPr dirty="0" sz="1550" spc="105">
                <a:latin typeface="等线"/>
                <a:cs typeface="等线"/>
              </a:rPr>
              <a:t> </a:t>
            </a:r>
            <a:r>
              <a:rPr dirty="0" sz="2400">
                <a:latin typeface="宋体"/>
                <a:cs typeface="宋体"/>
              </a:rPr>
              <a:t>+</a:t>
            </a:r>
            <a:r>
              <a:rPr dirty="0" sz="2400" spc="-25">
                <a:latin typeface="宋体"/>
                <a:cs typeface="宋体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Φ</a:t>
            </a:r>
            <a:r>
              <a:rPr dirty="0" baseline="-17921" sz="2325" spc="15">
                <a:latin typeface="等线"/>
                <a:cs typeface="等线"/>
              </a:rPr>
              <a:t>右</a:t>
            </a:r>
            <a:endParaRPr baseline="-17921" sz="2325">
              <a:latin typeface="等线"/>
              <a:cs typeface="等线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10204" y="1582051"/>
            <a:ext cx="68643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磁通量是标量：</a:t>
            </a:r>
            <a:r>
              <a:rPr dirty="0" sz="2400">
                <a:latin typeface="华文楷体"/>
                <a:cs typeface="华文楷体"/>
              </a:rPr>
              <a:t>运算遵循标量运算法则</a:t>
            </a:r>
            <a:r>
              <a:rPr dirty="0" sz="2400" spc="-45">
                <a:latin typeface="华文楷体"/>
                <a:cs typeface="华文楷体"/>
              </a:rPr>
              <a:t> </a:t>
            </a:r>
            <a:r>
              <a:rPr dirty="0" sz="2400" spc="-5">
                <a:latin typeface="华文楷体"/>
                <a:cs typeface="华文楷体"/>
              </a:rPr>
              <a:t>---</a:t>
            </a:r>
            <a:r>
              <a:rPr dirty="0" sz="2400" spc="-50">
                <a:latin typeface="华文楷体"/>
                <a:cs typeface="华文楷体"/>
              </a:rPr>
              <a:t> </a:t>
            </a:r>
            <a:r>
              <a:rPr dirty="0" sz="2400">
                <a:latin typeface="华文楷体"/>
                <a:cs typeface="华文楷体"/>
              </a:rPr>
              <a:t>代数求和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7076" y="3627120"/>
            <a:ext cx="2193035" cy="2542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30879" y="3647376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64322" y="4106278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1883" y="5058727"/>
            <a:ext cx="1418590" cy="1188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9958" y="3251885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95448" y="4285868"/>
            <a:ext cx="4780915" cy="855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35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114">
                <a:latin typeface="华文楷体"/>
                <a:cs typeface="华文楷体"/>
              </a:rPr>
              <a:t>若从初始位置转</a:t>
            </a:r>
            <a:r>
              <a:rPr dirty="0" sz="2400">
                <a:latin typeface="华文楷体"/>
                <a:cs typeface="华文楷体"/>
              </a:rPr>
              <a:t>过</a:t>
            </a:r>
            <a:r>
              <a:rPr dirty="0" sz="2400" spc="140">
                <a:latin typeface="华文楷体"/>
                <a:cs typeface="华文楷体"/>
              </a:rPr>
              <a:t> </a:t>
            </a:r>
            <a:r>
              <a:rPr dirty="0" sz="2400" spc="114">
                <a:latin typeface="Times New Roman"/>
                <a:cs typeface="Times New Roman"/>
              </a:rPr>
              <a:t>180</a:t>
            </a:r>
            <a:r>
              <a:rPr dirty="0" sz="2400" spc="114">
                <a:latin typeface="华文楷体"/>
                <a:cs typeface="华文楷体"/>
              </a:rPr>
              <a:t>°</a:t>
            </a:r>
            <a:r>
              <a:rPr dirty="0" sz="2400" spc="120">
                <a:latin typeface="华文楷体"/>
                <a:cs typeface="华文楷体"/>
              </a:rPr>
              <a:t>角，</a:t>
            </a:r>
            <a:r>
              <a:rPr dirty="0" sz="2400">
                <a:latin typeface="华文楷体"/>
                <a:cs typeface="华文楷体"/>
              </a:rPr>
              <a:t>则 穿过平面的磁通量是多少？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22384" y="1691144"/>
            <a:ext cx="6711950" cy="24580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39370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39433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94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华文楷体"/>
                <a:cs typeface="华文楷体"/>
              </a:rPr>
              <a:t>则此时穿过平面的磁通量是多少？</a:t>
            </a:r>
            <a:endParaRPr sz="2400">
              <a:latin typeface="华文楷体"/>
              <a:cs typeface="华文楷体"/>
            </a:endParaRPr>
          </a:p>
          <a:p>
            <a:pPr marL="625475">
              <a:lnSpc>
                <a:spcPct val="100000"/>
              </a:lnSpc>
              <a:spcBef>
                <a:spcPts val="1190"/>
              </a:spcBef>
            </a:pPr>
            <a:r>
              <a:rPr dirty="0" baseline="1157" sz="3600" spc="-7" i="1">
                <a:latin typeface="Times New Roman"/>
                <a:cs typeface="Times New Roman"/>
              </a:rPr>
              <a:t>Φ</a:t>
            </a:r>
            <a:r>
              <a:rPr dirty="0" baseline="1157" sz="3600" spc="-7">
                <a:latin typeface="宋体"/>
                <a:cs typeface="宋体"/>
              </a:rPr>
              <a:t>＝</a:t>
            </a:r>
            <a:r>
              <a:rPr dirty="0" baseline="1157" sz="3600" spc="-7" i="1">
                <a:latin typeface="Times New Roman"/>
                <a:cs typeface="Times New Roman"/>
              </a:rPr>
              <a:t>BS</a:t>
            </a:r>
            <a:r>
              <a:rPr dirty="0" baseline="1157" sz="3600" spc="-127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=0.2</a:t>
            </a:r>
            <a:r>
              <a:rPr dirty="0" sz="2700" spc="-39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6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0.1</a:t>
            </a:r>
            <a:r>
              <a:rPr dirty="0" sz="270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Wb=0.02</a:t>
            </a:r>
            <a:r>
              <a:rPr dirty="0" sz="2700" spc="5">
                <a:latin typeface="Times New Roman"/>
                <a:cs typeface="Times New Roman"/>
              </a:rPr>
              <a:t> Wb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60789" y="1691144"/>
            <a:ext cx="6673215" cy="12814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35560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71900" y="3043427"/>
            <a:ext cx="2007107" cy="267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25768" y="3043427"/>
            <a:ext cx="1953768" cy="266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562424" y="5447258"/>
            <a:ext cx="734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Φ </a:t>
            </a:r>
            <a:r>
              <a:rPr dirty="0" sz="2400">
                <a:latin typeface="Times New Roman"/>
                <a:cs typeface="Times New Roman"/>
              </a:rPr>
              <a:t>&gt;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79384" y="5500001"/>
            <a:ext cx="734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Φ </a:t>
            </a:r>
            <a:r>
              <a:rPr dirty="0" sz="2400">
                <a:latin typeface="Times New Roman"/>
                <a:cs typeface="Times New Roman"/>
              </a:rPr>
              <a:t>&lt;</a:t>
            </a:r>
            <a:r>
              <a:rPr dirty="0" sz="2400" spc="-10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45539"/>
            <a:ext cx="5556885" cy="36195"/>
          </a:xfrm>
          <a:custGeom>
            <a:avLst/>
            <a:gdLst/>
            <a:ahLst/>
            <a:cxnLst/>
            <a:rect l="l" t="t" r="r" b="b"/>
            <a:pathLst>
              <a:path w="5556884" h="36194">
                <a:moveTo>
                  <a:pt x="0" y="36156"/>
                </a:moveTo>
                <a:lnTo>
                  <a:pt x="5556783" y="36156"/>
                </a:lnTo>
                <a:lnTo>
                  <a:pt x="5556783" y="0"/>
                </a:lnTo>
                <a:lnTo>
                  <a:pt x="0" y="0"/>
                </a:lnTo>
                <a:lnTo>
                  <a:pt x="0" y="36156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95448" y="1691144"/>
            <a:ext cx="6738620" cy="401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420370" marR="5080" indent="-342900">
              <a:lnSpc>
                <a:spcPct val="114199"/>
              </a:lnSpc>
              <a:spcBef>
                <a:spcPts val="120"/>
              </a:spcBef>
              <a:buFont typeface="Arial"/>
              <a:buChar char="•"/>
              <a:tabLst>
                <a:tab pos="421005" algn="l"/>
              </a:tabLst>
            </a:pPr>
            <a:r>
              <a:rPr dirty="0" sz="2400" spc="40">
                <a:latin typeface="华文楷体"/>
                <a:cs typeface="华文楷体"/>
              </a:rPr>
              <a:t>磁感应强度为</a:t>
            </a:r>
            <a:r>
              <a:rPr dirty="0" sz="2400" spc="35" i="1">
                <a:latin typeface="Times New Roman"/>
                <a:cs typeface="Times New Roman"/>
              </a:rPr>
              <a:t>B</a:t>
            </a:r>
            <a:r>
              <a:rPr dirty="0" sz="2400" spc="35">
                <a:latin typeface="Times New Roman"/>
                <a:cs typeface="Times New Roman"/>
              </a:rPr>
              <a:t>=0.2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40">
                <a:latin typeface="Times New Roman"/>
                <a:cs typeface="Times New Roman"/>
              </a:rPr>
              <a:t>T</a:t>
            </a:r>
            <a:r>
              <a:rPr dirty="0" sz="2400" spc="45">
                <a:latin typeface="华文楷体"/>
                <a:cs typeface="华文楷体"/>
              </a:rPr>
              <a:t>的匀强磁场中，有一个</a:t>
            </a:r>
            <a:r>
              <a:rPr dirty="0" sz="2400">
                <a:latin typeface="华文楷体"/>
                <a:cs typeface="华文楷体"/>
              </a:rPr>
              <a:t>面 积为</a:t>
            </a:r>
            <a:r>
              <a:rPr dirty="0" sz="2400" i="1">
                <a:latin typeface="Times New Roman"/>
                <a:cs typeface="Times New Roman"/>
              </a:rPr>
              <a:t>S=</a:t>
            </a:r>
            <a:r>
              <a:rPr dirty="0" sz="2400">
                <a:latin typeface="Times New Roman"/>
                <a:cs typeface="Times New Roman"/>
              </a:rPr>
              <a:t>0.1</a:t>
            </a:r>
            <a:r>
              <a:rPr dirty="0" sz="2400" spc="-9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m</a:t>
            </a:r>
            <a:r>
              <a:rPr dirty="0" baseline="21505" sz="2325">
                <a:latin typeface="Times New Roman"/>
                <a:cs typeface="Times New Roman"/>
              </a:rPr>
              <a:t>2</a:t>
            </a:r>
            <a:r>
              <a:rPr dirty="0" sz="2400">
                <a:latin typeface="华文楷体"/>
                <a:cs typeface="华文楷体"/>
              </a:rPr>
              <a:t>的平面</a:t>
            </a:r>
            <a:r>
              <a:rPr dirty="0" sz="2400" i="1">
                <a:latin typeface="Times New Roman"/>
                <a:cs typeface="Times New Roman"/>
              </a:rPr>
              <a:t>abcd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5">
                <a:latin typeface="华文楷体"/>
                <a:cs typeface="华文楷体"/>
              </a:rPr>
              <a:t>平面可以绕其边</a:t>
            </a:r>
            <a:r>
              <a:rPr dirty="0" sz="2400" i="1">
                <a:latin typeface="Times New Roman"/>
                <a:cs typeface="Times New Roman"/>
              </a:rPr>
              <a:t>bc</a:t>
            </a:r>
            <a:r>
              <a:rPr dirty="0" sz="2400">
                <a:latin typeface="华文楷体"/>
                <a:cs typeface="华文楷体"/>
              </a:rPr>
              <a:t>转 动，初始位置平面与磁场方向垂直。</a:t>
            </a:r>
            <a:endParaRPr sz="2400">
              <a:latin typeface="华文楷体"/>
              <a:cs typeface="华文楷体"/>
            </a:endParaRPr>
          </a:p>
          <a:p>
            <a:pPr marL="355600" indent="-316230">
              <a:lnSpc>
                <a:spcPct val="100000"/>
              </a:lnSpc>
              <a:spcBef>
                <a:spcPts val="1945"/>
              </a:spcBef>
              <a:buFont typeface="Wingdings"/>
              <a:buChar char=""/>
              <a:tabLst>
                <a:tab pos="382905" algn="l"/>
              </a:tabLst>
            </a:pPr>
            <a:r>
              <a:rPr dirty="0"/>
              <a:t>	</a:t>
            </a:r>
            <a:r>
              <a:rPr dirty="0" sz="2400">
                <a:latin typeface="华文楷体"/>
                <a:cs typeface="华文楷体"/>
              </a:rPr>
              <a:t>则此时穿过平面的磁通量是多少？</a:t>
            </a:r>
            <a:endParaRPr sz="2400">
              <a:latin typeface="华文楷体"/>
              <a:cs typeface="华文楷体"/>
            </a:endParaRPr>
          </a:p>
          <a:p>
            <a:pPr marL="652780">
              <a:lnSpc>
                <a:spcPct val="100000"/>
              </a:lnSpc>
              <a:spcBef>
                <a:spcPts val="1190"/>
              </a:spcBef>
            </a:pPr>
            <a:r>
              <a:rPr dirty="0" baseline="1157" sz="3600" spc="-7" i="1">
                <a:latin typeface="Times New Roman"/>
                <a:cs typeface="Times New Roman"/>
              </a:rPr>
              <a:t>Φ</a:t>
            </a:r>
            <a:r>
              <a:rPr dirty="0" baseline="1157" sz="3600" spc="-7">
                <a:latin typeface="宋体"/>
                <a:cs typeface="宋体"/>
              </a:rPr>
              <a:t>＝</a:t>
            </a:r>
            <a:r>
              <a:rPr dirty="0" baseline="1157" sz="3600" spc="-7" i="1">
                <a:latin typeface="Times New Roman"/>
                <a:cs typeface="Times New Roman"/>
              </a:rPr>
              <a:t>BS</a:t>
            </a:r>
            <a:r>
              <a:rPr dirty="0" baseline="1157" sz="3600" spc="-142" i="1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=0.2</a:t>
            </a:r>
            <a:r>
              <a:rPr dirty="0" sz="2700" spc="-40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Symbol"/>
                <a:cs typeface="Symbol"/>
              </a:rPr>
              <a:t></a:t>
            </a:r>
            <a:r>
              <a:rPr dirty="0" sz="2700" spc="-375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0.1</a:t>
            </a:r>
            <a:r>
              <a:rPr dirty="0" sz="2700" spc="-10">
                <a:latin typeface="Times New Roman"/>
                <a:cs typeface="Times New Roman"/>
              </a:rPr>
              <a:t> </a:t>
            </a:r>
            <a:r>
              <a:rPr dirty="0" sz="2700" spc="10">
                <a:latin typeface="Times New Roman"/>
                <a:cs typeface="Times New Roman"/>
              </a:rPr>
              <a:t>Wb=0.02</a:t>
            </a:r>
            <a:r>
              <a:rPr dirty="0" sz="2700" spc="-15">
                <a:latin typeface="Times New Roman"/>
                <a:cs typeface="Times New Roman"/>
              </a:rPr>
              <a:t> </a:t>
            </a:r>
            <a:r>
              <a:rPr dirty="0" sz="2700" spc="5">
                <a:latin typeface="Times New Roman"/>
                <a:cs typeface="Times New Roman"/>
              </a:rPr>
              <a:t>Wb</a:t>
            </a:r>
            <a:endParaRPr sz="2700">
              <a:latin typeface="Times New Roman"/>
              <a:cs typeface="Times New Roman"/>
            </a:endParaRPr>
          </a:p>
          <a:p>
            <a:pPr marL="355600" marR="1962150" indent="-342900">
              <a:lnSpc>
                <a:spcPct val="113500"/>
              </a:lnSpc>
              <a:spcBef>
                <a:spcPts val="128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 spc="114">
                <a:latin typeface="华文楷体"/>
                <a:cs typeface="华文楷体"/>
              </a:rPr>
              <a:t>若从初始位置转</a:t>
            </a:r>
            <a:r>
              <a:rPr dirty="0" sz="2400">
                <a:latin typeface="华文楷体"/>
                <a:cs typeface="华文楷体"/>
              </a:rPr>
              <a:t>过</a:t>
            </a:r>
            <a:r>
              <a:rPr dirty="0" sz="2400" spc="140">
                <a:latin typeface="华文楷体"/>
                <a:cs typeface="华文楷体"/>
              </a:rPr>
              <a:t> </a:t>
            </a:r>
            <a:r>
              <a:rPr dirty="0" sz="2400" spc="114">
                <a:latin typeface="Times New Roman"/>
                <a:cs typeface="Times New Roman"/>
              </a:rPr>
              <a:t>180</a:t>
            </a:r>
            <a:r>
              <a:rPr dirty="0" sz="2400" spc="114">
                <a:latin typeface="华文楷体"/>
                <a:cs typeface="华文楷体"/>
              </a:rPr>
              <a:t>°</a:t>
            </a:r>
            <a:r>
              <a:rPr dirty="0" sz="2400" spc="120">
                <a:latin typeface="华文楷体"/>
                <a:cs typeface="华文楷体"/>
              </a:rPr>
              <a:t>角，</a:t>
            </a:r>
            <a:r>
              <a:rPr dirty="0" sz="2400">
                <a:latin typeface="华文楷体"/>
                <a:cs typeface="华文楷体"/>
              </a:rPr>
              <a:t>则 穿过平面的磁通量是多少？</a:t>
            </a:r>
            <a:endParaRPr sz="2400">
              <a:latin typeface="华文楷体"/>
              <a:cs typeface="华文楷体"/>
            </a:endParaRPr>
          </a:p>
          <a:p>
            <a:pPr marL="569595">
              <a:lnSpc>
                <a:spcPct val="100000"/>
              </a:lnSpc>
              <a:spcBef>
                <a:spcPts val="1250"/>
              </a:spcBef>
            </a:pPr>
            <a:r>
              <a:rPr dirty="0" sz="2650" spc="95" i="1">
                <a:latin typeface="Times New Roman"/>
                <a:cs typeface="Times New Roman"/>
              </a:rPr>
              <a:t>Φ</a:t>
            </a:r>
            <a:r>
              <a:rPr dirty="0" sz="2650" spc="95">
                <a:latin typeface="Times New Roman"/>
                <a:cs typeface="Times New Roman"/>
              </a:rPr>
              <a:t>=</a:t>
            </a:r>
            <a:r>
              <a:rPr dirty="0" sz="2650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Times New Roman"/>
                <a:cs typeface="Times New Roman"/>
              </a:rPr>
              <a:t>-</a:t>
            </a:r>
            <a:r>
              <a:rPr dirty="0" sz="2650" spc="-40">
                <a:latin typeface="Times New Roman"/>
                <a:cs typeface="Times New Roman"/>
              </a:rPr>
              <a:t> </a:t>
            </a:r>
            <a:r>
              <a:rPr dirty="0" sz="2650" spc="15" i="1">
                <a:latin typeface="Times New Roman"/>
                <a:cs typeface="Times New Roman"/>
              </a:rPr>
              <a:t>BS</a:t>
            </a:r>
            <a:r>
              <a:rPr dirty="0" sz="2650" spc="-385" i="1">
                <a:latin typeface="Times New Roman"/>
                <a:cs typeface="Times New Roman"/>
              </a:rPr>
              <a:t> </a:t>
            </a:r>
            <a:r>
              <a:rPr dirty="0" sz="2650" spc="20">
                <a:latin typeface="Times New Roman"/>
                <a:cs typeface="Times New Roman"/>
              </a:rPr>
              <a:t>=</a:t>
            </a:r>
            <a:r>
              <a:rPr dirty="0" sz="2650" spc="5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Times New Roman"/>
                <a:cs typeface="Times New Roman"/>
              </a:rPr>
              <a:t>-</a:t>
            </a:r>
            <a:r>
              <a:rPr dirty="0" sz="2650" spc="-5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0.2</a:t>
            </a:r>
            <a:r>
              <a:rPr dirty="0" sz="2650" spc="-385">
                <a:latin typeface="Times New Roman"/>
                <a:cs typeface="Times New Roman"/>
              </a:rPr>
              <a:t> </a:t>
            </a:r>
            <a:r>
              <a:rPr dirty="0" sz="2650" spc="20">
                <a:latin typeface="Symbol"/>
                <a:cs typeface="Symbol"/>
              </a:rPr>
              <a:t></a:t>
            </a:r>
            <a:r>
              <a:rPr dirty="0" sz="2650" spc="-37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0.1</a:t>
            </a:r>
            <a:r>
              <a:rPr dirty="0" sz="2650" spc="5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Wb=</a:t>
            </a:r>
            <a:r>
              <a:rPr dirty="0" sz="2650">
                <a:latin typeface="Times New Roman"/>
                <a:cs typeface="Times New Roman"/>
              </a:rPr>
              <a:t> </a:t>
            </a:r>
            <a:r>
              <a:rPr dirty="0" sz="2650" spc="10">
                <a:latin typeface="Times New Roman"/>
                <a:cs typeface="Times New Roman"/>
              </a:rPr>
              <a:t>-</a:t>
            </a:r>
            <a:r>
              <a:rPr dirty="0" sz="2650" spc="-5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0.02</a:t>
            </a:r>
            <a:r>
              <a:rPr dirty="0" sz="2650">
                <a:latin typeface="Times New Roman"/>
                <a:cs typeface="Times New Roman"/>
              </a:rPr>
              <a:t> </a:t>
            </a:r>
            <a:r>
              <a:rPr dirty="0" sz="2650" spc="15">
                <a:latin typeface="Times New Roman"/>
                <a:cs typeface="Times New Roman"/>
              </a:rPr>
              <a:t>Wb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8620" y="1731264"/>
            <a:ext cx="3730752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07164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地磁场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9819" y="5753163"/>
            <a:ext cx="19875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15"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8534" y="5709564"/>
            <a:ext cx="35528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地面附近的平均值</a:t>
            </a:r>
            <a:r>
              <a:rPr dirty="0" sz="2400" spc="250">
                <a:latin typeface="华文楷体"/>
                <a:cs typeface="华文楷体"/>
              </a:rPr>
              <a:t>是</a:t>
            </a:r>
            <a:r>
              <a:rPr dirty="0" baseline="-3787" sz="3300" spc="82">
                <a:latin typeface="Times New Roman"/>
                <a:cs typeface="Times New Roman"/>
              </a:rPr>
              <a:t>5</a:t>
            </a:r>
            <a:r>
              <a:rPr dirty="0" baseline="-3787" sz="3300" spc="82">
                <a:latin typeface="Symbol"/>
                <a:cs typeface="Symbol"/>
              </a:rPr>
              <a:t></a:t>
            </a:r>
            <a:r>
              <a:rPr dirty="0" baseline="-3787" sz="3300" spc="82">
                <a:latin typeface="Times New Roman"/>
                <a:cs typeface="Times New Roman"/>
              </a:rPr>
              <a:t>10</a:t>
            </a:r>
            <a:r>
              <a:rPr dirty="0" baseline="37777" sz="1875" spc="82">
                <a:latin typeface="Times New Roman"/>
                <a:cs typeface="Times New Roman"/>
              </a:rPr>
              <a:t>-5</a:t>
            </a:r>
            <a:endParaRPr baseline="37777" sz="187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80440">
              <a:lnSpc>
                <a:spcPct val="100000"/>
              </a:lnSpc>
              <a:spcBef>
                <a:spcPts val="100"/>
              </a:spcBef>
            </a:pPr>
            <a:r>
              <a:rPr dirty="0"/>
              <a:t>地磁偏</a:t>
            </a:r>
            <a:r>
              <a:rPr dirty="0" spc="-5"/>
              <a:t>角</a:t>
            </a:r>
          </a:p>
        </p:txBody>
      </p:sp>
      <p:sp>
        <p:nvSpPr>
          <p:cNvPr id="10" name="object 10"/>
          <p:cNvSpPr/>
          <p:nvPr/>
        </p:nvSpPr>
        <p:spPr>
          <a:xfrm>
            <a:off x="6048209" y="2701137"/>
            <a:ext cx="184150" cy="391795"/>
          </a:xfrm>
          <a:custGeom>
            <a:avLst/>
            <a:gdLst/>
            <a:ahLst/>
            <a:cxnLst/>
            <a:rect l="l" t="t" r="r" b="b"/>
            <a:pathLst>
              <a:path w="184150" h="391794">
                <a:moveTo>
                  <a:pt x="89019" y="266341"/>
                </a:moveTo>
                <a:lnTo>
                  <a:pt x="44516" y="249403"/>
                </a:lnTo>
                <a:lnTo>
                  <a:pt x="139445" y="0"/>
                </a:lnTo>
                <a:lnTo>
                  <a:pt x="183946" y="16941"/>
                </a:lnTo>
                <a:lnTo>
                  <a:pt x="89019" y="266341"/>
                </a:lnTo>
                <a:close/>
              </a:path>
              <a:path w="184150" h="391794">
                <a:moveTo>
                  <a:pt x="15951" y="391401"/>
                </a:moveTo>
                <a:lnTo>
                  <a:pt x="0" y="232460"/>
                </a:lnTo>
                <a:lnTo>
                  <a:pt x="44516" y="249403"/>
                </a:lnTo>
                <a:lnTo>
                  <a:pt x="31813" y="282778"/>
                </a:lnTo>
                <a:lnTo>
                  <a:pt x="76314" y="299720"/>
                </a:lnTo>
                <a:lnTo>
                  <a:pt x="115666" y="299720"/>
                </a:lnTo>
                <a:lnTo>
                  <a:pt x="15951" y="391401"/>
                </a:lnTo>
                <a:close/>
              </a:path>
              <a:path w="184150" h="391794">
                <a:moveTo>
                  <a:pt x="76314" y="299720"/>
                </a:moveTo>
                <a:lnTo>
                  <a:pt x="31813" y="282778"/>
                </a:lnTo>
                <a:lnTo>
                  <a:pt x="44516" y="249403"/>
                </a:lnTo>
                <a:lnTo>
                  <a:pt x="89019" y="266341"/>
                </a:lnTo>
                <a:lnTo>
                  <a:pt x="76314" y="299720"/>
                </a:lnTo>
                <a:close/>
              </a:path>
              <a:path w="184150" h="391794">
                <a:moveTo>
                  <a:pt x="115666" y="299720"/>
                </a:moveTo>
                <a:lnTo>
                  <a:pt x="76314" y="299720"/>
                </a:lnTo>
                <a:lnTo>
                  <a:pt x="89019" y="266341"/>
                </a:lnTo>
                <a:lnTo>
                  <a:pt x="133540" y="283286"/>
                </a:lnTo>
                <a:lnTo>
                  <a:pt x="115666" y="2997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5504" y="3046476"/>
            <a:ext cx="2394204" cy="256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13680" y="302785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94405" y="3809479"/>
            <a:ext cx="132715" cy="2832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50" spc="15" i="1">
                <a:latin typeface="Times New Roman"/>
                <a:cs typeface="Times New Roman"/>
              </a:rPr>
              <a:t>S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2282" y="2654490"/>
            <a:ext cx="2526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8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9014" y="1768424"/>
            <a:ext cx="6497955" cy="1053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54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181350">
              <a:lnSpc>
                <a:spcPts val="2330"/>
              </a:lnSpc>
            </a:pPr>
            <a:r>
              <a:rPr dirty="0" sz="2400">
                <a:latin typeface="华文楷体"/>
                <a:cs typeface="华文楷体"/>
              </a:rPr>
              <a:t>（</a:t>
            </a:r>
            <a:r>
              <a:rPr dirty="0" sz="2400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是垂直于磁感应强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7981" y="2790990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度方向的有效投影面积</a:t>
            </a:r>
            <a:r>
              <a:rPr dirty="0" sz="2400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2282" y="4036453"/>
            <a:ext cx="49022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8450" marR="5080" indent="-298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标量：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有正负，</a:t>
            </a:r>
            <a:r>
              <a:rPr dirty="0" sz="2400">
                <a:latin typeface="华文楷体"/>
                <a:cs typeface="华文楷体"/>
              </a:rPr>
              <a:t>正负表示磁感线从 哪个面穿入，运算遵循标量 运算法则</a:t>
            </a:r>
            <a:r>
              <a:rPr dirty="0" sz="2400" spc="-5">
                <a:latin typeface="华文楷体"/>
                <a:cs typeface="华文楷体"/>
              </a:rPr>
              <a:t>--</a:t>
            </a:r>
            <a:r>
              <a:rPr dirty="0" sz="2400">
                <a:latin typeface="华文楷体"/>
                <a:cs typeface="华文楷体"/>
              </a:rPr>
              <a:t>代数求和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06461" y="4157027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3252" y="4283964"/>
            <a:ext cx="653796" cy="6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06461" y="3898138"/>
            <a:ext cx="1005205" cy="589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ts val="222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</a:pPr>
            <a:r>
              <a:rPr dirty="0" sz="2000" spc="-5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93252" y="4283964"/>
            <a:ext cx="653796" cy="633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83068" y="4280915"/>
            <a:ext cx="1363979" cy="13243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06461" y="3898138"/>
            <a:ext cx="1005205" cy="589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5080">
              <a:lnSpc>
                <a:spcPts val="222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  <a:p>
            <a:pPr marL="12700">
              <a:lnSpc>
                <a:spcPts val="2220"/>
              </a:lnSpc>
            </a:pPr>
            <a:r>
              <a:rPr dirty="0" sz="2000" spc="-5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70468" y="5166029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06461" y="4157027"/>
            <a:ext cx="1676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47431" y="4297362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7213" y="3822224"/>
            <a:ext cx="2851785" cy="153797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550" spc="-105" i="1">
                <a:latin typeface="Times New Roman"/>
                <a:cs typeface="Times New Roman"/>
              </a:rPr>
              <a:t>Φ</a:t>
            </a:r>
            <a:r>
              <a:rPr dirty="0" baseline="-24904" sz="2175" spc="-157">
                <a:latin typeface="Times New Roman"/>
                <a:cs typeface="Times New Roman"/>
              </a:rPr>
              <a:t>1 </a:t>
            </a:r>
            <a:r>
              <a:rPr dirty="0" sz="2550" spc="10">
                <a:latin typeface="Times New Roman"/>
                <a:cs typeface="Times New Roman"/>
              </a:rPr>
              <a:t>=</a:t>
            </a:r>
            <a:r>
              <a:rPr dirty="0" sz="2550" spc="-65">
                <a:latin typeface="Times New Roman"/>
                <a:cs typeface="Times New Roman"/>
              </a:rPr>
              <a:t> </a:t>
            </a:r>
            <a:r>
              <a:rPr dirty="0" sz="2550" spc="-15" i="1">
                <a:latin typeface="Times New Roman"/>
                <a:cs typeface="Times New Roman"/>
              </a:rPr>
              <a:t>BS</a:t>
            </a:r>
            <a:r>
              <a:rPr dirty="0" baseline="-24904" sz="2175" spc="-22">
                <a:latin typeface="Times New Roman"/>
                <a:cs typeface="Times New Roman"/>
              </a:rPr>
              <a:t>1</a:t>
            </a:r>
            <a:endParaRPr baseline="-24904" sz="2175">
              <a:latin typeface="Times New Roman"/>
              <a:cs typeface="Times New Roman"/>
            </a:endParaRPr>
          </a:p>
          <a:p>
            <a:pPr marL="310515">
              <a:lnSpc>
                <a:spcPct val="100000"/>
              </a:lnSpc>
              <a:spcBef>
                <a:spcPts val="500"/>
              </a:spcBef>
            </a:pP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9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0.2</a:t>
            </a:r>
            <a:r>
              <a:rPr dirty="0" sz="2550" spc="-409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32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0.4</a:t>
            </a:r>
            <a:r>
              <a:rPr dirty="0" sz="2550" spc="-409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32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0.3</a:t>
            </a:r>
            <a:r>
              <a:rPr dirty="0" sz="2550" spc="-1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Wb</a:t>
            </a:r>
            <a:endParaRPr sz="2550">
              <a:latin typeface="Times New Roman"/>
              <a:cs typeface="Times New Roman"/>
            </a:endParaRPr>
          </a:p>
          <a:p>
            <a:pPr marL="307340">
              <a:lnSpc>
                <a:spcPct val="100000"/>
              </a:lnSpc>
              <a:spcBef>
                <a:spcPts val="1839"/>
              </a:spcBef>
            </a:pPr>
            <a:r>
              <a:rPr dirty="0" sz="2450">
                <a:latin typeface="Times New Roman"/>
                <a:cs typeface="Times New Roman"/>
              </a:rPr>
              <a:t>= 0.024</a:t>
            </a:r>
            <a:r>
              <a:rPr dirty="0" sz="2450" spc="-15">
                <a:latin typeface="Times New Roman"/>
                <a:cs typeface="Times New Roman"/>
              </a:rPr>
              <a:t> </a:t>
            </a:r>
            <a:r>
              <a:rPr dirty="0" sz="2450" spc="-5">
                <a:latin typeface="Times New Roman"/>
                <a:cs typeface="Times New Roman"/>
              </a:rPr>
              <a:t>Wb</a:t>
            </a:r>
            <a:endParaRPr sz="2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93252" y="4283964"/>
            <a:ext cx="653796" cy="63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62631" y="3898138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29976" y="4099242"/>
            <a:ext cx="878840" cy="4178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50" spc="-25" i="1">
                <a:latin typeface="Times New Roman"/>
                <a:cs typeface="Times New Roman"/>
              </a:rPr>
              <a:t>Φ</a:t>
            </a:r>
            <a:r>
              <a:rPr dirty="0" baseline="-24904" sz="2175" spc="-37">
                <a:latin typeface="Times New Roman"/>
                <a:cs typeface="Times New Roman"/>
              </a:rPr>
              <a:t>2 </a:t>
            </a: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350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70468" y="5166029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83068" y="4280915"/>
            <a:ext cx="1363979" cy="1324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0468" y="5166029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06461" y="4157027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3068" y="4280915"/>
            <a:ext cx="1363979" cy="1324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练一练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438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dirty="0"/>
              <a:t>如图，匀强磁场的磁感应强度</a:t>
            </a:r>
            <a:r>
              <a:rPr dirty="0" spc="-5" i="1">
                <a:latin typeface="Times New Roman"/>
                <a:cs typeface="Times New Roman"/>
              </a:rPr>
              <a:t>B</a:t>
            </a:r>
            <a:r>
              <a:rPr dirty="0"/>
              <a:t>为</a:t>
            </a:r>
            <a:r>
              <a:rPr dirty="0">
                <a:latin typeface="Times New Roman"/>
                <a:cs typeface="Times New Roman"/>
              </a:rPr>
              <a:t>0.2</a:t>
            </a:r>
            <a:r>
              <a:rPr dirty="0" spc="-140">
                <a:latin typeface="Times New Roman"/>
                <a:cs typeface="Times New Roman"/>
              </a:rPr>
              <a:t> </a:t>
            </a:r>
            <a:r>
              <a:rPr dirty="0" spc="-5">
                <a:latin typeface="Times New Roman"/>
                <a:cs typeface="Times New Roman"/>
              </a:rPr>
              <a:t>T</a:t>
            </a:r>
            <a:r>
              <a:rPr dirty="0" spc="-5"/>
              <a:t>，</a:t>
            </a:r>
            <a:r>
              <a:rPr dirty="0"/>
              <a:t>方向沿</a:t>
            </a:r>
          </a:p>
          <a:p>
            <a:pPr marL="300990" marR="5080">
              <a:lnSpc>
                <a:spcPct val="100000"/>
              </a:lnSpc>
            </a:pPr>
            <a:r>
              <a:rPr dirty="0" spc="-5" i="1">
                <a:latin typeface="Times New Roman"/>
                <a:cs typeface="Times New Roman"/>
              </a:rPr>
              <a:t>x</a:t>
            </a:r>
            <a:r>
              <a:rPr dirty="0"/>
              <a:t>轴的正方向，线段</a:t>
            </a:r>
            <a:r>
              <a:rPr dirty="0" spc="-5" i="1">
                <a:latin typeface="Times New Roman"/>
                <a:cs typeface="Times New Roman"/>
              </a:rPr>
              <a:t>MN</a:t>
            </a:r>
            <a:r>
              <a:rPr dirty="0"/>
              <a:t>、</a:t>
            </a:r>
            <a:r>
              <a:rPr dirty="0" spc="-15"/>
              <a:t> </a:t>
            </a:r>
            <a:r>
              <a:rPr dirty="0" spc="-5" i="1">
                <a:latin typeface="Times New Roman"/>
                <a:cs typeface="Times New Roman"/>
              </a:rPr>
              <a:t>DC</a:t>
            </a:r>
            <a:r>
              <a:rPr dirty="0"/>
              <a:t>相等，长度为</a:t>
            </a:r>
            <a:r>
              <a:rPr dirty="0" spc="-15"/>
              <a:t> </a:t>
            </a:r>
            <a:r>
              <a:rPr dirty="0">
                <a:latin typeface="Times New Roman"/>
                <a:cs typeface="Times New Roman"/>
              </a:rPr>
              <a:t>0.4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m</a:t>
            </a:r>
            <a:r>
              <a:rPr dirty="0"/>
              <a:t>，  </a:t>
            </a:r>
            <a:r>
              <a:rPr dirty="0" spc="15"/>
              <a:t>线段</a:t>
            </a:r>
            <a:r>
              <a:rPr dirty="0" spc="10" i="1">
                <a:latin typeface="Times New Roman"/>
                <a:cs typeface="Times New Roman"/>
              </a:rPr>
              <a:t>NC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EF</a:t>
            </a:r>
            <a:r>
              <a:rPr dirty="0" spc="15"/>
              <a:t>、</a:t>
            </a:r>
            <a:r>
              <a:rPr dirty="0" spc="15" i="1">
                <a:latin typeface="Times New Roman"/>
                <a:cs typeface="Times New Roman"/>
              </a:rPr>
              <a:t>MD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NE</a:t>
            </a:r>
            <a:r>
              <a:rPr dirty="0" spc="15"/>
              <a:t>、</a:t>
            </a:r>
            <a:r>
              <a:rPr dirty="0" spc="10" i="1">
                <a:latin typeface="Times New Roman"/>
                <a:cs typeface="Times New Roman"/>
              </a:rPr>
              <a:t>CF</a:t>
            </a:r>
            <a:r>
              <a:rPr dirty="0" spc="15"/>
              <a:t>相等，长度为</a:t>
            </a:r>
            <a:r>
              <a:rPr dirty="0" spc="10">
                <a:latin typeface="Times New Roman"/>
                <a:cs typeface="Times New Roman"/>
              </a:rPr>
              <a:t>0.3</a:t>
            </a:r>
            <a:r>
              <a:rPr dirty="0" spc="15">
                <a:latin typeface="Times New Roman"/>
                <a:cs typeface="Times New Roman"/>
              </a:rPr>
              <a:t> </a:t>
            </a:r>
            <a:r>
              <a:rPr dirty="0" spc="5">
                <a:latin typeface="Times New Roman"/>
                <a:cs typeface="Times New Roman"/>
              </a:rPr>
              <a:t>m</a:t>
            </a:r>
            <a:r>
              <a:rPr dirty="0" spc="5"/>
              <a:t>，  </a:t>
            </a:r>
            <a:r>
              <a:rPr dirty="0"/>
              <a:t>通过面积</a:t>
            </a:r>
            <a:r>
              <a:rPr dirty="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spc="-85"/>
              <a:t> 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的磁通量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1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2</a:t>
            </a:r>
            <a:r>
              <a:rPr dirty="0" sz="2400"/>
              <a:t>、</a:t>
            </a:r>
            <a:r>
              <a:rPr dirty="0" sz="2400" i="1">
                <a:latin typeface="Times New Roman"/>
                <a:cs typeface="Times New Roman"/>
              </a:rPr>
              <a:t>Φ</a:t>
            </a:r>
            <a:r>
              <a:rPr dirty="0" baseline="-17921" sz="2325">
                <a:latin typeface="Times New Roman"/>
                <a:cs typeface="Times New Roman"/>
              </a:rPr>
              <a:t>3</a:t>
            </a:r>
            <a:r>
              <a:rPr dirty="0" sz="2400"/>
              <a:t>各是多少？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0468" y="5166029"/>
            <a:ext cx="2489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baseline="-17094" sz="1950" spc="-7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5368" y="3552444"/>
            <a:ext cx="2894076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83068" y="4287011"/>
            <a:ext cx="748283" cy="1312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06461" y="4157027"/>
            <a:ext cx="1676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7431" y="4297362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1516" y="3812941"/>
            <a:ext cx="2876550" cy="154241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550" spc="-45" i="1">
                <a:latin typeface="Times New Roman"/>
                <a:cs typeface="Times New Roman"/>
              </a:rPr>
              <a:t>Φ</a:t>
            </a:r>
            <a:r>
              <a:rPr dirty="0" baseline="-24904" sz="2175" spc="-67">
                <a:latin typeface="Times New Roman"/>
                <a:cs typeface="Times New Roman"/>
              </a:rPr>
              <a:t>3 </a:t>
            </a:r>
            <a:r>
              <a:rPr dirty="0" sz="2550" spc="10">
                <a:latin typeface="Times New Roman"/>
                <a:cs typeface="Times New Roman"/>
              </a:rPr>
              <a:t>=</a:t>
            </a:r>
            <a:r>
              <a:rPr dirty="0" sz="2550" spc="-55">
                <a:latin typeface="Times New Roman"/>
                <a:cs typeface="Times New Roman"/>
              </a:rPr>
              <a:t> </a:t>
            </a:r>
            <a:r>
              <a:rPr dirty="0" sz="2550" spc="-15" i="1">
                <a:latin typeface="Times New Roman"/>
                <a:cs typeface="Times New Roman"/>
              </a:rPr>
              <a:t>BS</a:t>
            </a:r>
            <a:r>
              <a:rPr dirty="0" baseline="-24904" sz="2175" spc="-22">
                <a:latin typeface="Times New Roman"/>
                <a:cs typeface="Times New Roman"/>
              </a:rPr>
              <a:t>1</a:t>
            </a:r>
            <a:endParaRPr baseline="-24904" sz="2175">
              <a:latin typeface="Times New Roman"/>
              <a:cs typeface="Times New Roman"/>
            </a:endParaRPr>
          </a:p>
          <a:p>
            <a:pPr marL="334645">
              <a:lnSpc>
                <a:spcPct val="100000"/>
              </a:lnSpc>
              <a:spcBef>
                <a:spcPts val="580"/>
              </a:spcBef>
            </a:pPr>
            <a:r>
              <a:rPr dirty="0" sz="2550" spc="10">
                <a:latin typeface="Symbol"/>
                <a:cs typeface="Symbol"/>
              </a:rPr>
              <a:t></a:t>
            </a:r>
            <a:r>
              <a:rPr dirty="0" sz="2550" spc="-9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0.2</a:t>
            </a:r>
            <a:r>
              <a:rPr dirty="0" sz="2550" spc="-409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32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0.4</a:t>
            </a:r>
            <a:r>
              <a:rPr dirty="0" sz="2550" spc="-409">
                <a:latin typeface="Times New Roman"/>
                <a:cs typeface="Times New Roman"/>
              </a:rPr>
              <a:t> </a:t>
            </a:r>
            <a:r>
              <a:rPr dirty="0" sz="2550" spc="10">
                <a:latin typeface="Symbol"/>
                <a:cs typeface="Symbol"/>
              </a:rPr>
              <a:t></a:t>
            </a:r>
            <a:r>
              <a:rPr dirty="0" sz="2550" spc="-32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0.3</a:t>
            </a:r>
            <a:r>
              <a:rPr dirty="0" sz="2550" spc="-10">
                <a:latin typeface="Times New Roman"/>
                <a:cs typeface="Times New Roman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Wb</a:t>
            </a:r>
            <a:endParaRPr sz="255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  <a:spcBef>
                <a:spcPts val="1730"/>
              </a:spcBef>
            </a:pPr>
            <a:r>
              <a:rPr dirty="0" sz="2450">
                <a:latin typeface="Times New Roman"/>
                <a:cs typeface="Times New Roman"/>
              </a:rPr>
              <a:t>= 0.024</a:t>
            </a:r>
            <a:r>
              <a:rPr dirty="0" sz="2450" spc="-15">
                <a:latin typeface="Times New Roman"/>
                <a:cs typeface="Times New Roman"/>
              </a:rPr>
              <a:t> </a:t>
            </a:r>
            <a:r>
              <a:rPr dirty="0" sz="2450" spc="-5">
                <a:latin typeface="Times New Roman"/>
                <a:cs typeface="Times New Roman"/>
              </a:rPr>
              <a:t>Wb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83068" y="4280915"/>
            <a:ext cx="1363979" cy="1324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07164" y="93277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地磁场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4878" y="2192820"/>
            <a:ext cx="4565650" cy="2762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16268" y="2193035"/>
            <a:ext cx="4058412" cy="281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77052" y="5210898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候鸟迁徙图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磁通量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5504" y="3046476"/>
            <a:ext cx="2394204" cy="256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13680" y="302785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94405" y="3809479"/>
            <a:ext cx="132715" cy="28321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50" spc="15" i="1">
                <a:latin typeface="Times New Roman"/>
                <a:cs typeface="Times New Roman"/>
              </a:rPr>
              <a:t>S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2282" y="2654490"/>
            <a:ext cx="2526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表达式：</a:t>
            </a:r>
            <a:r>
              <a:rPr dirty="0" sz="2400" spc="-180">
                <a:solidFill>
                  <a:srgbClr val="0000FF"/>
                </a:solidFill>
                <a:latin typeface="华文楷体"/>
                <a:cs typeface="华文楷体"/>
              </a:rPr>
              <a:t> </a:t>
            </a:r>
            <a:r>
              <a:rPr dirty="0" baseline="-10416" sz="3600" spc="-7" i="1">
                <a:latin typeface="Times New Roman"/>
                <a:cs typeface="Times New Roman"/>
              </a:rPr>
              <a:t>Φ</a:t>
            </a:r>
            <a:r>
              <a:rPr dirty="0" baseline="-10416" sz="3600" spc="-7">
                <a:latin typeface="宋体"/>
                <a:cs typeface="宋体"/>
              </a:rPr>
              <a:t>＝</a:t>
            </a:r>
            <a:r>
              <a:rPr dirty="0" baseline="-10416" sz="3600" spc="-7" i="1">
                <a:latin typeface="Times New Roman"/>
                <a:cs typeface="Times New Roman"/>
              </a:rPr>
              <a:t>BS</a:t>
            </a:r>
            <a:endParaRPr baseline="-10416"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9014" y="3301758"/>
            <a:ext cx="34531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1475740" algn="l"/>
              </a:tabLst>
            </a:pPr>
            <a:r>
              <a:rPr dirty="0" baseline="-4629" sz="3600">
                <a:solidFill>
                  <a:srgbClr val="0000FF"/>
                </a:solidFill>
                <a:latin typeface="华文楷体"/>
                <a:cs typeface="华文楷体"/>
              </a:rPr>
              <a:t>单位：	</a:t>
            </a:r>
            <a:r>
              <a:rPr dirty="0" sz="2400">
                <a:latin typeface="华文楷体"/>
                <a:cs typeface="华文楷体"/>
              </a:rPr>
              <a:t>韦伯（韦）</a:t>
            </a:r>
            <a:r>
              <a:rPr dirty="0" sz="2400" spc="-5">
                <a:latin typeface="Times New Roman"/>
                <a:cs typeface="Times New Roman"/>
              </a:rPr>
              <a:t>W</a:t>
            </a:r>
            <a:r>
              <a:rPr dirty="0" sz="240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5571" y="3347643"/>
            <a:ext cx="1978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Wb </a:t>
            </a:r>
            <a:r>
              <a:rPr dirty="0" sz="2400">
                <a:latin typeface="宋体"/>
                <a:cs typeface="宋体"/>
              </a:rPr>
              <a:t>＝</a:t>
            </a:r>
            <a:r>
              <a:rPr dirty="0" sz="2400" spc="-880">
                <a:latin typeface="宋体"/>
                <a:cs typeface="宋体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 </a:t>
            </a:r>
            <a:r>
              <a:rPr dirty="0" sz="2400" spc="-5">
                <a:latin typeface="Times New Roman"/>
                <a:cs typeface="Times New Roman"/>
              </a:rPr>
              <a:t>T·m</a:t>
            </a:r>
            <a:r>
              <a:rPr dirty="0" baseline="21505" sz="2325" spc="-7">
                <a:latin typeface="Times New Roman"/>
                <a:cs typeface="Times New Roman"/>
              </a:rPr>
              <a:t>2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9014" y="1768424"/>
            <a:ext cx="6497955" cy="1053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54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定义：</a:t>
            </a:r>
            <a:r>
              <a:rPr dirty="0" sz="2400">
                <a:latin typeface="华文楷体"/>
                <a:cs typeface="华文楷体"/>
              </a:rPr>
              <a:t>把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与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的乘积叫作穿过这个面积的磁通 量，简称磁通。</a:t>
            </a:r>
            <a:endParaRPr sz="2400">
              <a:latin typeface="华文楷体"/>
              <a:cs typeface="华文楷体"/>
            </a:endParaRPr>
          </a:p>
          <a:p>
            <a:pPr marL="3181350">
              <a:lnSpc>
                <a:spcPts val="2330"/>
              </a:lnSpc>
            </a:pPr>
            <a:r>
              <a:rPr dirty="0" sz="2400">
                <a:latin typeface="华文楷体"/>
                <a:cs typeface="华文楷体"/>
              </a:rPr>
              <a:t>（</a:t>
            </a:r>
            <a:r>
              <a:rPr dirty="0" sz="2400" i="1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是垂直于磁感应强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7981" y="2790990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度方向的有效投影面积</a:t>
            </a:r>
            <a:r>
              <a:rPr dirty="0" sz="2400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2282" y="4036453"/>
            <a:ext cx="49022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8450" marR="5080" indent="-298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标量：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有正负，</a:t>
            </a:r>
            <a:r>
              <a:rPr dirty="0" sz="2400">
                <a:latin typeface="华文楷体"/>
                <a:cs typeface="华文楷体"/>
              </a:rPr>
              <a:t>正负表示磁感线从 哪个面穿入，运算遵循标量 运算法则</a:t>
            </a:r>
            <a:r>
              <a:rPr dirty="0" sz="2400" spc="-5">
                <a:latin typeface="华文楷体"/>
                <a:cs typeface="华文楷体"/>
              </a:rPr>
              <a:t>--</a:t>
            </a:r>
            <a:r>
              <a:rPr dirty="0" sz="2400">
                <a:latin typeface="华文楷体"/>
                <a:cs typeface="华文楷体"/>
              </a:rPr>
              <a:t>代数求和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9655" y="2070938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225" y="0"/>
                </a:lnTo>
              </a:path>
            </a:pathLst>
          </a:custGeom>
          <a:ln w="155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69495" y="2069934"/>
            <a:ext cx="179070" cy="394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5" i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527" y="1828926"/>
            <a:ext cx="805815" cy="394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10" i="1">
                <a:latin typeface="Times New Roman"/>
                <a:cs typeface="Times New Roman"/>
              </a:rPr>
              <a:t>B </a:t>
            </a:r>
            <a:r>
              <a:rPr dirty="0" sz="2400" spc="10">
                <a:latin typeface="Symbol"/>
                <a:cs typeface="Symbol"/>
              </a:rPr>
              <a:t></a:t>
            </a:r>
            <a:r>
              <a:rPr dirty="0" sz="2400" spc="185">
                <a:latin typeface="Times New Roman"/>
                <a:cs typeface="Times New Roman"/>
              </a:rPr>
              <a:t> </a:t>
            </a:r>
            <a:r>
              <a:rPr dirty="0" baseline="35879" sz="3600" spc="15">
                <a:latin typeface="Symbol"/>
                <a:cs typeface="Symbol"/>
              </a:rPr>
              <a:t></a:t>
            </a:r>
            <a:endParaRPr baseline="35879" sz="36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9655" y="2070938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225" y="0"/>
                </a:lnTo>
              </a:path>
            </a:pathLst>
          </a:custGeom>
          <a:ln w="155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69495" y="2069934"/>
            <a:ext cx="179070" cy="394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5" i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86527" y="1828926"/>
            <a:ext cx="805815" cy="394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00" spc="10" i="1">
                <a:latin typeface="Times New Roman"/>
                <a:cs typeface="Times New Roman"/>
              </a:rPr>
              <a:t>B </a:t>
            </a:r>
            <a:r>
              <a:rPr dirty="0" sz="2400" spc="10">
                <a:latin typeface="Symbol"/>
                <a:cs typeface="Symbol"/>
              </a:rPr>
              <a:t></a:t>
            </a:r>
            <a:r>
              <a:rPr dirty="0" sz="2400" spc="185">
                <a:latin typeface="Times New Roman"/>
                <a:cs typeface="Times New Roman"/>
              </a:rPr>
              <a:t> </a:t>
            </a:r>
            <a:r>
              <a:rPr dirty="0" baseline="35879" sz="3600" spc="15">
                <a:latin typeface="Symbol"/>
                <a:cs typeface="Symbol"/>
              </a:rPr>
              <a:t></a:t>
            </a:r>
            <a:endParaRPr baseline="35879" sz="36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0161" y="2720924"/>
            <a:ext cx="5816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磁感应强度的大小等于穿过垂直磁场方向的 单位面积的磁通量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9729" y="4895545"/>
            <a:ext cx="7112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FF0000"/>
                </a:solidFill>
                <a:latin typeface="华文楷体"/>
                <a:cs typeface="华文楷体"/>
              </a:rPr>
              <a:t>？</a:t>
            </a:r>
            <a:endParaRPr sz="5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84064" y="1946148"/>
            <a:ext cx="2087880" cy="830580"/>
          </a:xfrm>
          <a:custGeom>
            <a:avLst/>
            <a:gdLst/>
            <a:ahLst/>
            <a:cxnLst/>
            <a:rect l="l" t="t" r="r" b="b"/>
            <a:pathLst>
              <a:path w="2087879" h="830580">
                <a:moveTo>
                  <a:pt x="0" y="0"/>
                </a:moveTo>
                <a:lnTo>
                  <a:pt x="2087880" y="0"/>
                </a:lnTo>
                <a:lnTo>
                  <a:pt x="2087880" y="830580"/>
                </a:lnTo>
                <a:lnTo>
                  <a:pt x="0" y="83058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6697" y="1937905"/>
            <a:ext cx="2103120" cy="847090"/>
          </a:xfrm>
          <a:custGeom>
            <a:avLst/>
            <a:gdLst/>
            <a:ahLst/>
            <a:cxnLst/>
            <a:rect l="l" t="t" r="r" b="b"/>
            <a:pathLst>
              <a:path w="2103120" h="847089">
                <a:moveTo>
                  <a:pt x="2094890" y="846874"/>
                </a:moveTo>
                <a:lnTo>
                  <a:pt x="7937" y="846874"/>
                </a:lnTo>
                <a:lnTo>
                  <a:pt x="5880" y="846607"/>
                </a:lnTo>
                <a:lnTo>
                  <a:pt x="0" y="838936"/>
                </a:lnTo>
                <a:lnTo>
                  <a:pt x="0" y="7937"/>
                </a:lnTo>
                <a:lnTo>
                  <a:pt x="7937" y="0"/>
                </a:lnTo>
                <a:lnTo>
                  <a:pt x="2094890" y="0"/>
                </a:lnTo>
                <a:lnTo>
                  <a:pt x="2102827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830999"/>
                </a:lnTo>
                <a:lnTo>
                  <a:pt x="7937" y="830999"/>
                </a:lnTo>
                <a:lnTo>
                  <a:pt x="15875" y="838936"/>
                </a:lnTo>
                <a:lnTo>
                  <a:pt x="2102827" y="838936"/>
                </a:lnTo>
                <a:lnTo>
                  <a:pt x="2102561" y="840994"/>
                </a:lnTo>
                <a:lnTo>
                  <a:pt x="2101773" y="842899"/>
                </a:lnTo>
                <a:lnTo>
                  <a:pt x="2100503" y="844550"/>
                </a:lnTo>
                <a:lnTo>
                  <a:pt x="2098865" y="845807"/>
                </a:lnTo>
                <a:lnTo>
                  <a:pt x="2096947" y="846607"/>
                </a:lnTo>
                <a:lnTo>
                  <a:pt x="2094890" y="846874"/>
                </a:lnTo>
                <a:close/>
              </a:path>
              <a:path w="2103120" h="84708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2103120" h="847089">
                <a:moveTo>
                  <a:pt x="2086952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086952" y="7937"/>
                </a:lnTo>
                <a:lnTo>
                  <a:pt x="2086952" y="15875"/>
                </a:lnTo>
                <a:close/>
              </a:path>
              <a:path w="2103120" h="847089">
                <a:moveTo>
                  <a:pt x="2086952" y="838936"/>
                </a:moveTo>
                <a:lnTo>
                  <a:pt x="2086952" y="7937"/>
                </a:lnTo>
                <a:lnTo>
                  <a:pt x="2094890" y="15875"/>
                </a:lnTo>
                <a:lnTo>
                  <a:pt x="2102827" y="15875"/>
                </a:lnTo>
                <a:lnTo>
                  <a:pt x="2102827" y="830999"/>
                </a:lnTo>
                <a:lnTo>
                  <a:pt x="2094890" y="830999"/>
                </a:lnTo>
                <a:lnTo>
                  <a:pt x="2086952" y="838936"/>
                </a:lnTo>
                <a:close/>
              </a:path>
              <a:path w="2103120" h="847089">
                <a:moveTo>
                  <a:pt x="2102827" y="15875"/>
                </a:moveTo>
                <a:lnTo>
                  <a:pt x="2094890" y="15875"/>
                </a:lnTo>
                <a:lnTo>
                  <a:pt x="2086952" y="7937"/>
                </a:lnTo>
                <a:lnTo>
                  <a:pt x="2102827" y="7937"/>
                </a:lnTo>
                <a:lnTo>
                  <a:pt x="2102827" y="15875"/>
                </a:lnTo>
                <a:close/>
              </a:path>
              <a:path w="2103120" h="847089">
                <a:moveTo>
                  <a:pt x="15875" y="838936"/>
                </a:moveTo>
                <a:lnTo>
                  <a:pt x="7937" y="830999"/>
                </a:lnTo>
                <a:lnTo>
                  <a:pt x="15875" y="830999"/>
                </a:lnTo>
                <a:lnTo>
                  <a:pt x="15875" y="838936"/>
                </a:lnTo>
                <a:close/>
              </a:path>
              <a:path w="2103120" h="847089">
                <a:moveTo>
                  <a:pt x="2086952" y="838936"/>
                </a:moveTo>
                <a:lnTo>
                  <a:pt x="15875" y="838936"/>
                </a:lnTo>
                <a:lnTo>
                  <a:pt x="15875" y="830999"/>
                </a:lnTo>
                <a:lnTo>
                  <a:pt x="2086952" y="830999"/>
                </a:lnTo>
                <a:lnTo>
                  <a:pt x="2086952" y="838936"/>
                </a:lnTo>
                <a:close/>
              </a:path>
              <a:path w="2103120" h="847089">
                <a:moveTo>
                  <a:pt x="2102827" y="838936"/>
                </a:moveTo>
                <a:lnTo>
                  <a:pt x="2086952" y="838936"/>
                </a:lnTo>
                <a:lnTo>
                  <a:pt x="2094890" y="830999"/>
                </a:lnTo>
                <a:lnTo>
                  <a:pt x="2102827" y="830999"/>
                </a:lnTo>
                <a:lnTo>
                  <a:pt x="2102827" y="838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84064" y="1942668"/>
            <a:ext cx="24015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  <a:tabLst>
                <a:tab pos="2099310" algn="l"/>
                <a:tab pos="2387600" algn="l"/>
              </a:tabLst>
            </a:pPr>
            <a:r>
              <a:rPr dirty="0" sz="2400">
                <a:latin typeface="华文楷体"/>
                <a:cs typeface="华文楷体"/>
              </a:rPr>
              <a:t>形象描述场的	</a:t>
            </a:r>
            <a:r>
              <a:rPr dirty="0" u="sng" sz="2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强弱和方向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78930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小</a:t>
            </a:r>
            <a:r>
              <a:rPr dirty="0" sz="3000" spc="-15">
                <a:solidFill>
                  <a:srgbClr val="0000FF"/>
                </a:solidFill>
                <a:latin typeface="黑体"/>
                <a:cs typeface="黑体"/>
              </a:rPr>
              <a:t>结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10613" y="2279230"/>
            <a:ext cx="526415" cy="3162300"/>
          </a:xfrm>
          <a:custGeom>
            <a:avLst/>
            <a:gdLst/>
            <a:ahLst/>
            <a:cxnLst/>
            <a:rect l="l" t="t" r="r" b="b"/>
            <a:pathLst>
              <a:path w="526414" h="3162300">
                <a:moveTo>
                  <a:pt x="431431" y="12700"/>
                </a:moveTo>
                <a:lnTo>
                  <a:pt x="336905" y="12700"/>
                </a:lnTo>
                <a:lnTo>
                  <a:pt x="352793" y="0"/>
                </a:lnTo>
                <a:lnTo>
                  <a:pt x="453847" y="0"/>
                </a:lnTo>
                <a:lnTo>
                  <a:pt x="431431" y="12700"/>
                </a:lnTo>
                <a:close/>
              </a:path>
              <a:path w="526414" h="3162300">
                <a:moveTo>
                  <a:pt x="331571" y="25400"/>
                </a:moveTo>
                <a:lnTo>
                  <a:pt x="294932" y="25400"/>
                </a:lnTo>
                <a:lnTo>
                  <a:pt x="299529" y="12700"/>
                </a:lnTo>
                <a:lnTo>
                  <a:pt x="338823" y="12700"/>
                </a:lnTo>
                <a:lnTo>
                  <a:pt x="331571" y="25400"/>
                </a:lnTo>
                <a:close/>
              </a:path>
              <a:path w="526414" h="3162300">
                <a:moveTo>
                  <a:pt x="292201" y="38100"/>
                </a:moveTo>
                <a:lnTo>
                  <a:pt x="279260" y="38100"/>
                </a:lnTo>
                <a:lnTo>
                  <a:pt x="281381" y="25400"/>
                </a:lnTo>
                <a:lnTo>
                  <a:pt x="295490" y="25400"/>
                </a:lnTo>
                <a:lnTo>
                  <a:pt x="292201" y="38100"/>
                </a:lnTo>
                <a:close/>
              </a:path>
              <a:path w="526414" h="3162300">
                <a:moveTo>
                  <a:pt x="286867" y="1536700"/>
                </a:moveTo>
                <a:lnTo>
                  <a:pt x="277342" y="1536700"/>
                </a:lnTo>
                <a:lnTo>
                  <a:pt x="277342" y="38100"/>
                </a:lnTo>
                <a:lnTo>
                  <a:pt x="286867" y="38100"/>
                </a:lnTo>
                <a:lnTo>
                  <a:pt x="286867" y="1536700"/>
                </a:lnTo>
                <a:close/>
              </a:path>
              <a:path w="526414" h="3162300">
                <a:moveTo>
                  <a:pt x="271640" y="1549400"/>
                </a:moveTo>
                <a:lnTo>
                  <a:pt x="268731" y="1549400"/>
                </a:lnTo>
                <a:lnTo>
                  <a:pt x="272021" y="1536700"/>
                </a:lnTo>
                <a:lnTo>
                  <a:pt x="271640" y="1549400"/>
                </a:lnTo>
                <a:close/>
              </a:path>
              <a:path w="526414" h="3162300">
                <a:moveTo>
                  <a:pt x="284962" y="1549400"/>
                </a:moveTo>
                <a:lnTo>
                  <a:pt x="271640" y="1549400"/>
                </a:lnTo>
                <a:lnTo>
                  <a:pt x="274370" y="1536700"/>
                </a:lnTo>
                <a:lnTo>
                  <a:pt x="286334" y="1536700"/>
                </a:lnTo>
                <a:lnTo>
                  <a:pt x="284962" y="1549400"/>
                </a:lnTo>
                <a:close/>
              </a:path>
              <a:path w="526414" h="3162300">
                <a:moveTo>
                  <a:pt x="264693" y="1562100"/>
                </a:moveTo>
                <a:lnTo>
                  <a:pt x="232549" y="1562100"/>
                </a:lnTo>
                <a:lnTo>
                  <a:pt x="239356" y="1549400"/>
                </a:lnTo>
                <a:lnTo>
                  <a:pt x="269290" y="1549400"/>
                </a:lnTo>
                <a:lnTo>
                  <a:pt x="264693" y="1562100"/>
                </a:lnTo>
                <a:close/>
              </a:path>
              <a:path w="526414" h="3162300">
                <a:moveTo>
                  <a:pt x="211429" y="1574800"/>
                </a:moveTo>
                <a:lnTo>
                  <a:pt x="132702" y="1574800"/>
                </a:lnTo>
                <a:lnTo>
                  <a:pt x="154025" y="1562100"/>
                </a:lnTo>
                <a:lnTo>
                  <a:pt x="227317" y="1562100"/>
                </a:lnTo>
                <a:lnTo>
                  <a:pt x="211429" y="1574800"/>
                </a:lnTo>
                <a:close/>
              </a:path>
              <a:path w="526414" h="3162300">
                <a:moveTo>
                  <a:pt x="38138" y="1587500"/>
                </a:moveTo>
                <a:lnTo>
                  <a:pt x="0" y="1587500"/>
                </a:lnTo>
                <a:lnTo>
                  <a:pt x="0" y="1574800"/>
                </a:lnTo>
                <a:lnTo>
                  <a:pt x="38138" y="1574800"/>
                </a:lnTo>
                <a:lnTo>
                  <a:pt x="38138" y="1587500"/>
                </a:lnTo>
                <a:close/>
              </a:path>
              <a:path w="526414" h="3162300">
                <a:moveTo>
                  <a:pt x="87439" y="1587500"/>
                </a:moveTo>
                <a:lnTo>
                  <a:pt x="38138" y="1587500"/>
                </a:lnTo>
                <a:lnTo>
                  <a:pt x="38138" y="1574800"/>
                </a:lnTo>
                <a:lnTo>
                  <a:pt x="110909" y="1574800"/>
                </a:lnTo>
                <a:lnTo>
                  <a:pt x="87439" y="1587500"/>
                </a:lnTo>
                <a:close/>
              </a:path>
              <a:path w="526414" h="3162300">
                <a:moveTo>
                  <a:pt x="193967" y="1587500"/>
                </a:moveTo>
                <a:lnTo>
                  <a:pt x="87439" y="1587500"/>
                </a:lnTo>
                <a:lnTo>
                  <a:pt x="110909" y="1574800"/>
                </a:lnTo>
                <a:lnTo>
                  <a:pt x="175069" y="1574800"/>
                </a:lnTo>
                <a:lnTo>
                  <a:pt x="193967" y="1587500"/>
                </a:lnTo>
                <a:close/>
              </a:path>
              <a:path w="526414" h="3162300">
                <a:moveTo>
                  <a:pt x="254063" y="1600200"/>
                </a:moveTo>
                <a:lnTo>
                  <a:pt x="209931" y="1600200"/>
                </a:lnTo>
                <a:lnTo>
                  <a:pt x="192595" y="1587500"/>
                </a:lnTo>
                <a:lnTo>
                  <a:pt x="248043" y="1587500"/>
                </a:lnTo>
                <a:lnTo>
                  <a:pt x="254063" y="1600200"/>
                </a:lnTo>
                <a:close/>
              </a:path>
              <a:path w="526414" h="3162300">
                <a:moveTo>
                  <a:pt x="282841" y="1612900"/>
                </a:moveTo>
                <a:lnTo>
                  <a:pt x="261289" y="1612900"/>
                </a:lnTo>
                <a:lnTo>
                  <a:pt x="256400" y="1600200"/>
                </a:lnTo>
                <a:lnTo>
                  <a:pt x="280187" y="1600200"/>
                </a:lnTo>
                <a:lnTo>
                  <a:pt x="282841" y="1612900"/>
                </a:lnTo>
                <a:close/>
              </a:path>
              <a:path w="526414" h="3162300">
                <a:moveTo>
                  <a:pt x="287705" y="3124200"/>
                </a:moveTo>
                <a:lnTo>
                  <a:pt x="277469" y="3124200"/>
                </a:lnTo>
                <a:lnTo>
                  <a:pt x="277342" y="3111500"/>
                </a:lnTo>
                <a:lnTo>
                  <a:pt x="277342" y="1612900"/>
                </a:lnTo>
                <a:lnTo>
                  <a:pt x="286867" y="1612900"/>
                </a:lnTo>
                <a:lnTo>
                  <a:pt x="286766" y="3111500"/>
                </a:lnTo>
                <a:lnTo>
                  <a:pt x="287705" y="3124200"/>
                </a:lnTo>
                <a:close/>
              </a:path>
              <a:path w="526414" h="3162300">
                <a:moveTo>
                  <a:pt x="288709" y="3124200"/>
                </a:moveTo>
                <a:lnTo>
                  <a:pt x="287705" y="3124200"/>
                </a:lnTo>
                <a:lnTo>
                  <a:pt x="287159" y="3111500"/>
                </a:lnTo>
                <a:lnTo>
                  <a:pt x="288709" y="3124200"/>
                </a:lnTo>
                <a:close/>
              </a:path>
              <a:path w="526414" h="3162300">
                <a:moveTo>
                  <a:pt x="313029" y="3136900"/>
                </a:moveTo>
                <a:lnTo>
                  <a:pt x="290817" y="3136900"/>
                </a:lnTo>
                <a:lnTo>
                  <a:pt x="287185" y="3124200"/>
                </a:lnTo>
                <a:lnTo>
                  <a:pt x="307644" y="3124200"/>
                </a:lnTo>
                <a:lnTo>
                  <a:pt x="313029" y="3136900"/>
                </a:lnTo>
                <a:close/>
              </a:path>
              <a:path w="526414" h="3162300">
                <a:moveTo>
                  <a:pt x="390283" y="3149600"/>
                </a:moveTo>
                <a:lnTo>
                  <a:pt x="322643" y="3149600"/>
                </a:lnTo>
                <a:lnTo>
                  <a:pt x="316179" y="3136900"/>
                </a:lnTo>
                <a:lnTo>
                  <a:pt x="371500" y="3136900"/>
                </a:lnTo>
                <a:lnTo>
                  <a:pt x="390283" y="3149600"/>
                </a:lnTo>
                <a:close/>
              </a:path>
              <a:path w="526414" h="3162300">
                <a:moveTo>
                  <a:pt x="526084" y="3162300"/>
                </a:moveTo>
                <a:lnTo>
                  <a:pt x="409384" y="3162300"/>
                </a:lnTo>
                <a:lnTo>
                  <a:pt x="389153" y="3149600"/>
                </a:lnTo>
                <a:lnTo>
                  <a:pt x="526161" y="3149600"/>
                </a:lnTo>
                <a:lnTo>
                  <a:pt x="526084" y="3162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3641" y="3246399"/>
            <a:ext cx="567055" cy="1340485"/>
          </a:xfrm>
          <a:custGeom>
            <a:avLst/>
            <a:gdLst/>
            <a:ahLst/>
            <a:cxnLst/>
            <a:rect l="l" t="t" r="r" b="b"/>
            <a:pathLst>
              <a:path w="567055" h="1340485">
                <a:moveTo>
                  <a:pt x="560349" y="1339926"/>
                </a:moveTo>
                <a:lnTo>
                  <a:pt x="6350" y="1339926"/>
                </a:lnTo>
                <a:lnTo>
                  <a:pt x="4381" y="1339621"/>
                </a:lnTo>
                <a:lnTo>
                  <a:pt x="2616" y="1338719"/>
                </a:lnTo>
                <a:lnTo>
                  <a:pt x="1206" y="1337310"/>
                </a:lnTo>
                <a:lnTo>
                  <a:pt x="304" y="1335544"/>
                </a:lnTo>
                <a:lnTo>
                  <a:pt x="0" y="1333576"/>
                </a:lnTo>
                <a:lnTo>
                  <a:pt x="0" y="6350"/>
                </a:lnTo>
                <a:lnTo>
                  <a:pt x="6350" y="0"/>
                </a:lnTo>
                <a:lnTo>
                  <a:pt x="560349" y="0"/>
                </a:lnTo>
                <a:lnTo>
                  <a:pt x="56669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327226"/>
                </a:lnTo>
                <a:lnTo>
                  <a:pt x="6350" y="1327226"/>
                </a:lnTo>
                <a:lnTo>
                  <a:pt x="12700" y="1333576"/>
                </a:lnTo>
                <a:lnTo>
                  <a:pt x="566699" y="1333576"/>
                </a:lnTo>
                <a:lnTo>
                  <a:pt x="566381" y="1335544"/>
                </a:lnTo>
                <a:lnTo>
                  <a:pt x="565480" y="1337310"/>
                </a:lnTo>
                <a:lnTo>
                  <a:pt x="564070" y="1338719"/>
                </a:lnTo>
                <a:lnTo>
                  <a:pt x="562305" y="1339621"/>
                </a:lnTo>
                <a:lnTo>
                  <a:pt x="560349" y="1339926"/>
                </a:lnTo>
                <a:close/>
              </a:path>
              <a:path w="567055" h="134048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567055" h="1340485">
                <a:moveTo>
                  <a:pt x="55399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553999" y="6350"/>
                </a:lnTo>
                <a:lnTo>
                  <a:pt x="553999" y="12700"/>
                </a:lnTo>
                <a:close/>
              </a:path>
              <a:path w="567055" h="1340485">
                <a:moveTo>
                  <a:pt x="553999" y="1333576"/>
                </a:moveTo>
                <a:lnTo>
                  <a:pt x="553999" y="6350"/>
                </a:lnTo>
                <a:lnTo>
                  <a:pt x="560349" y="12700"/>
                </a:lnTo>
                <a:lnTo>
                  <a:pt x="566699" y="12700"/>
                </a:lnTo>
                <a:lnTo>
                  <a:pt x="566699" y="1327226"/>
                </a:lnTo>
                <a:lnTo>
                  <a:pt x="560349" y="1327226"/>
                </a:lnTo>
                <a:lnTo>
                  <a:pt x="553999" y="1333576"/>
                </a:lnTo>
                <a:close/>
              </a:path>
              <a:path w="567055" h="1340485">
                <a:moveTo>
                  <a:pt x="566699" y="12700"/>
                </a:moveTo>
                <a:lnTo>
                  <a:pt x="560349" y="12700"/>
                </a:lnTo>
                <a:lnTo>
                  <a:pt x="553999" y="6350"/>
                </a:lnTo>
                <a:lnTo>
                  <a:pt x="566699" y="6350"/>
                </a:lnTo>
                <a:lnTo>
                  <a:pt x="566699" y="12700"/>
                </a:lnTo>
                <a:close/>
              </a:path>
              <a:path w="567055" h="1340485">
                <a:moveTo>
                  <a:pt x="12700" y="1333576"/>
                </a:moveTo>
                <a:lnTo>
                  <a:pt x="6350" y="1327226"/>
                </a:lnTo>
                <a:lnTo>
                  <a:pt x="12700" y="1327226"/>
                </a:lnTo>
                <a:lnTo>
                  <a:pt x="12700" y="1333576"/>
                </a:lnTo>
                <a:close/>
              </a:path>
              <a:path w="567055" h="1340485">
                <a:moveTo>
                  <a:pt x="553999" y="1333576"/>
                </a:moveTo>
                <a:lnTo>
                  <a:pt x="12700" y="1333576"/>
                </a:lnTo>
                <a:lnTo>
                  <a:pt x="12700" y="1327226"/>
                </a:lnTo>
                <a:lnTo>
                  <a:pt x="553999" y="1327226"/>
                </a:lnTo>
                <a:lnTo>
                  <a:pt x="553999" y="1333576"/>
                </a:lnTo>
                <a:close/>
              </a:path>
              <a:path w="567055" h="1340485">
                <a:moveTo>
                  <a:pt x="566699" y="1333576"/>
                </a:moveTo>
                <a:lnTo>
                  <a:pt x="553999" y="1333576"/>
                </a:lnTo>
                <a:lnTo>
                  <a:pt x="560349" y="1327226"/>
                </a:lnTo>
                <a:lnTo>
                  <a:pt x="566699" y="1327226"/>
                </a:lnTo>
                <a:lnTo>
                  <a:pt x="566699" y="133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41754" y="3599459"/>
            <a:ext cx="330200" cy="63500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电场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33691" y="3281832"/>
            <a:ext cx="2085975" cy="1285240"/>
          </a:xfrm>
          <a:custGeom>
            <a:avLst/>
            <a:gdLst/>
            <a:ahLst/>
            <a:cxnLst/>
            <a:rect l="l" t="t" r="r" b="b"/>
            <a:pathLst>
              <a:path w="2085975" h="1285239">
                <a:moveTo>
                  <a:pt x="2085733" y="1284630"/>
                </a:moveTo>
                <a:lnTo>
                  <a:pt x="0" y="1284630"/>
                </a:lnTo>
                <a:lnTo>
                  <a:pt x="0" y="0"/>
                </a:lnTo>
                <a:lnTo>
                  <a:pt x="2085733" y="0"/>
                </a:lnTo>
                <a:lnTo>
                  <a:pt x="208573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75105"/>
                </a:lnTo>
                <a:lnTo>
                  <a:pt x="4762" y="1275105"/>
                </a:lnTo>
                <a:lnTo>
                  <a:pt x="9525" y="1279867"/>
                </a:lnTo>
                <a:lnTo>
                  <a:pt x="2085733" y="1279867"/>
                </a:lnTo>
                <a:lnTo>
                  <a:pt x="2085733" y="1284630"/>
                </a:lnTo>
                <a:close/>
              </a:path>
              <a:path w="2085975" h="12852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5975" h="1285239">
                <a:moveTo>
                  <a:pt x="207620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6208" y="4762"/>
                </a:lnTo>
                <a:lnTo>
                  <a:pt x="2076208" y="9525"/>
                </a:lnTo>
                <a:close/>
              </a:path>
              <a:path w="2085975" h="1285239">
                <a:moveTo>
                  <a:pt x="2076208" y="1279867"/>
                </a:moveTo>
                <a:lnTo>
                  <a:pt x="2076208" y="4762"/>
                </a:lnTo>
                <a:lnTo>
                  <a:pt x="2080971" y="9525"/>
                </a:lnTo>
                <a:lnTo>
                  <a:pt x="2085733" y="9525"/>
                </a:lnTo>
                <a:lnTo>
                  <a:pt x="2085733" y="1275105"/>
                </a:lnTo>
                <a:lnTo>
                  <a:pt x="2080971" y="1275105"/>
                </a:lnTo>
                <a:lnTo>
                  <a:pt x="2076208" y="1279867"/>
                </a:lnTo>
                <a:close/>
              </a:path>
              <a:path w="2085975" h="1285239">
                <a:moveTo>
                  <a:pt x="2085733" y="9525"/>
                </a:moveTo>
                <a:lnTo>
                  <a:pt x="2080971" y="9525"/>
                </a:lnTo>
                <a:lnTo>
                  <a:pt x="2076208" y="4762"/>
                </a:lnTo>
                <a:lnTo>
                  <a:pt x="2085733" y="4762"/>
                </a:lnTo>
                <a:lnTo>
                  <a:pt x="2085733" y="9525"/>
                </a:lnTo>
                <a:close/>
              </a:path>
              <a:path w="2085975" h="1285239">
                <a:moveTo>
                  <a:pt x="9525" y="1279867"/>
                </a:moveTo>
                <a:lnTo>
                  <a:pt x="4762" y="1275105"/>
                </a:lnTo>
                <a:lnTo>
                  <a:pt x="9525" y="1275105"/>
                </a:lnTo>
                <a:lnTo>
                  <a:pt x="9525" y="1279867"/>
                </a:lnTo>
                <a:close/>
              </a:path>
              <a:path w="2085975" h="1285239">
                <a:moveTo>
                  <a:pt x="2076208" y="1279867"/>
                </a:moveTo>
                <a:lnTo>
                  <a:pt x="9525" y="1279867"/>
                </a:lnTo>
                <a:lnTo>
                  <a:pt x="9525" y="1275105"/>
                </a:lnTo>
                <a:lnTo>
                  <a:pt x="2076208" y="1275105"/>
                </a:lnTo>
                <a:lnTo>
                  <a:pt x="2076208" y="1279867"/>
                </a:lnTo>
                <a:close/>
              </a:path>
              <a:path w="2085975" h="1285239">
                <a:moveTo>
                  <a:pt x="2085733" y="1279867"/>
                </a:moveTo>
                <a:lnTo>
                  <a:pt x="2076208" y="1279867"/>
                </a:lnTo>
                <a:lnTo>
                  <a:pt x="2080971" y="1275105"/>
                </a:lnTo>
                <a:lnTo>
                  <a:pt x="2085733" y="1275105"/>
                </a:lnTo>
                <a:lnTo>
                  <a:pt x="2085733" y="1279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701343" y="3283419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磁感应强度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20640" y="3447288"/>
            <a:ext cx="2080260" cy="832485"/>
          </a:xfrm>
          <a:custGeom>
            <a:avLst/>
            <a:gdLst/>
            <a:ahLst/>
            <a:cxnLst/>
            <a:rect l="l" t="t" r="r" b="b"/>
            <a:pathLst>
              <a:path w="2080259" h="832485">
                <a:moveTo>
                  <a:pt x="0" y="0"/>
                </a:moveTo>
                <a:lnTo>
                  <a:pt x="2080260" y="0"/>
                </a:lnTo>
                <a:lnTo>
                  <a:pt x="2080260" y="832103"/>
                </a:lnTo>
                <a:lnTo>
                  <a:pt x="0" y="832103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13324" y="3439769"/>
            <a:ext cx="2096135" cy="847090"/>
          </a:xfrm>
          <a:custGeom>
            <a:avLst/>
            <a:gdLst/>
            <a:ahLst/>
            <a:cxnLst/>
            <a:rect l="l" t="t" r="r" b="b"/>
            <a:pathLst>
              <a:path w="2096134" h="847089">
                <a:moveTo>
                  <a:pt x="2087575" y="846874"/>
                </a:moveTo>
                <a:lnTo>
                  <a:pt x="7937" y="846874"/>
                </a:lnTo>
                <a:lnTo>
                  <a:pt x="5880" y="846607"/>
                </a:lnTo>
                <a:lnTo>
                  <a:pt x="0" y="838936"/>
                </a:lnTo>
                <a:lnTo>
                  <a:pt x="0" y="7937"/>
                </a:lnTo>
                <a:lnTo>
                  <a:pt x="7937" y="0"/>
                </a:lnTo>
                <a:lnTo>
                  <a:pt x="2087575" y="0"/>
                </a:lnTo>
                <a:lnTo>
                  <a:pt x="2095512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830999"/>
                </a:lnTo>
                <a:lnTo>
                  <a:pt x="7937" y="830999"/>
                </a:lnTo>
                <a:lnTo>
                  <a:pt x="15875" y="838936"/>
                </a:lnTo>
                <a:lnTo>
                  <a:pt x="2095512" y="838936"/>
                </a:lnTo>
                <a:lnTo>
                  <a:pt x="2095246" y="840993"/>
                </a:lnTo>
                <a:lnTo>
                  <a:pt x="2094445" y="842899"/>
                </a:lnTo>
                <a:lnTo>
                  <a:pt x="2093188" y="844550"/>
                </a:lnTo>
                <a:lnTo>
                  <a:pt x="2091537" y="845807"/>
                </a:lnTo>
                <a:lnTo>
                  <a:pt x="2089632" y="846607"/>
                </a:lnTo>
                <a:lnTo>
                  <a:pt x="2087575" y="846874"/>
                </a:lnTo>
                <a:close/>
              </a:path>
              <a:path w="2096134" h="847089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2096134" h="847089">
                <a:moveTo>
                  <a:pt x="2079637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079637" y="7937"/>
                </a:lnTo>
                <a:lnTo>
                  <a:pt x="2079637" y="15875"/>
                </a:lnTo>
                <a:close/>
              </a:path>
              <a:path w="2096134" h="847089">
                <a:moveTo>
                  <a:pt x="2079637" y="838936"/>
                </a:moveTo>
                <a:lnTo>
                  <a:pt x="2079637" y="7937"/>
                </a:lnTo>
                <a:lnTo>
                  <a:pt x="2087575" y="15875"/>
                </a:lnTo>
                <a:lnTo>
                  <a:pt x="2095512" y="15875"/>
                </a:lnTo>
                <a:lnTo>
                  <a:pt x="2095512" y="830999"/>
                </a:lnTo>
                <a:lnTo>
                  <a:pt x="2087575" y="830999"/>
                </a:lnTo>
                <a:lnTo>
                  <a:pt x="2079637" y="838936"/>
                </a:lnTo>
                <a:close/>
              </a:path>
              <a:path w="2096134" h="847089">
                <a:moveTo>
                  <a:pt x="2095512" y="15875"/>
                </a:moveTo>
                <a:lnTo>
                  <a:pt x="2087575" y="15875"/>
                </a:lnTo>
                <a:lnTo>
                  <a:pt x="2079637" y="7937"/>
                </a:lnTo>
                <a:lnTo>
                  <a:pt x="2095512" y="7937"/>
                </a:lnTo>
                <a:lnTo>
                  <a:pt x="2095512" y="15875"/>
                </a:lnTo>
                <a:close/>
              </a:path>
              <a:path w="2096134" h="847089">
                <a:moveTo>
                  <a:pt x="15875" y="838936"/>
                </a:moveTo>
                <a:lnTo>
                  <a:pt x="7937" y="830999"/>
                </a:lnTo>
                <a:lnTo>
                  <a:pt x="15875" y="830999"/>
                </a:lnTo>
                <a:lnTo>
                  <a:pt x="15875" y="838936"/>
                </a:lnTo>
                <a:close/>
              </a:path>
              <a:path w="2096134" h="847089">
                <a:moveTo>
                  <a:pt x="2079637" y="838936"/>
                </a:moveTo>
                <a:lnTo>
                  <a:pt x="15875" y="838936"/>
                </a:lnTo>
                <a:lnTo>
                  <a:pt x="15875" y="830999"/>
                </a:lnTo>
                <a:lnTo>
                  <a:pt x="2079637" y="830999"/>
                </a:lnTo>
                <a:lnTo>
                  <a:pt x="2079637" y="838936"/>
                </a:lnTo>
                <a:close/>
              </a:path>
              <a:path w="2096134" h="847089">
                <a:moveTo>
                  <a:pt x="2095512" y="838936"/>
                </a:moveTo>
                <a:lnTo>
                  <a:pt x="2079637" y="838936"/>
                </a:lnTo>
                <a:lnTo>
                  <a:pt x="2087575" y="830999"/>
                </a:lnTo>
                <a:lnTo>
                  <a:pt x="2095512" y="830999"/>
                </a:lnTo>
                <a:lnTo>
                  <a:pt x="2095512" y="838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00002" y="3810292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强弱和方向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20640" y="5154167"/>
            <a:ext cx="2014855" cy="462280"/>
          </a:xfrm>
          <a:custGeom>
            <a:avLst/>
            <a:gdLst/>
            <a:ahLst/>
            <a:cxnLst/>
            <a:rect l="l" t="t" r="r" b="b"/>
            <a:pathLst>
              <a:path w="2014854" h="462279">
                <a:moveTo>
                  <a:pt x="0" y="0"/>
                </a:moveTo>
                <a:lnTo>
                  <a:pt x="2014727" y="0"/>
                </a:lnTo>
                <a:lnTo>
                  <a:pt x="2014727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13324" y="5146751"/>
            <a:ext cx="2030095" cy="478155"/>
          </a:xfrm>
          <a:custGeom>
            <a:avLst/>
            <a:gdLst/>
            <a:ahLst/>
            <a:cxnLst/>
            <a:rect l="l" t="t" r="r" b="b"/>
            <a:pathLst>
              <a:path w="2030095" h="478154">
                <a:moveTo>
                  <a:pt x="2021649" y="477545"/>
                </a:moveTo>
                <a:lnTo>
                  <a:pt x="7937" y="477545"/>
                </a:lnTo>
                <a:lnTo>
                  <a:pt x="5880" y="477266"/>
                </a:lnTo>
                <a:lnTo>
                  <a:pt x="0" y="469607"/>
                </a:lnTo>
                <a:lnTo>
                  <a:pt x="0" y="7937"/>
                </a:lnTo>
                <a:lnTo>
                  <a:pt x="7937" y="0"/>
                </a:lnTo>
                <a:lnTo>
                  <a:pt x="2021649" y="0"/>
                </a:lnTo>
                <a:lnTo>
                  <a:pt x="2029586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461670"/>
                </a:lnTo>
                <a:lnTo>
                  <a:pt x="7937" y="461670"/>
                </a:lnTo>
                <a:lnTo>
                  <a:pt x="15875" y="469607"/>
                </a:lnTo>
                <a:lnTo>
                  <a:pt x="2029586" y="469607"/>
                </a:lnTo>
                <a:lnTo>
                  <a:pt x="2029307" y="471652"/>
                </a:lnTo>
                <a:lnTo>
                  <a:pt x="2028520" y="473570"/>
                </a:lnTo>
                <a:lnTo>
                  <a:pt x="2027250" y="475208"/>
                </a:lnTo>
                <a:lnTo>
                  <a:pt x="2025611" y="476478"/>
                </a:lnTo>
                <a:lnTo>
                  <a:pt x="2023694" y="477266"/>
                </a:lnTo>
                <a:lnTo>
                  <a:pt x="2021649" y="477545"/>
                </a:lnTo>
                <a:close/>
              </a:path>
              <a:path w="2030095" h="478154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2030095" h="478154">
                <a:moveTo>
                  <a:pt x="2013711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2013711" y="7937"/>
                </a:lnTo>
                <a:lnTo>
                  <a:pt x="2013711" y="15875"/>
                </a:lnTo>
                <a:close/>
              </a:path>
              <a:path w="2030095" h="478154">
                <a:moveTo>
                  <a:pt x="2013711" y="469607"/>
                </a:moveTo>
                <a:lnTo>
                  <a:pt x="2013711" y="7937"/>
                </a:lnTo>
                <a:lnTo>
                  <a:pt x="2021649" y="15875"/>
                </a:lnTo>
                <a:lnTo>
                  <a:pt x="2029586" y="15875"/>
                </a:lnTo>
                <a:lnTo>
                  <a:pt x="2029586" y="461670"/>
                </a:lnTo>
                <a:lnTo>
                  <a:pt x="2021649" y="461670"/>
                </a:lnTo>
                <a:lnTo>
                  <a:pt x="2013711" y="469607"/>
                </a:lnTo>
                <a:close/>
              </a:path>
              <a:path w="2030095" h="478154">
                <a:moveTo>
                  <a:pt x="2029586" y="15875"/>
                </a:moveTo>
                <a:lnTo>
                  <a:pt x="2021649" y="15875"/>
                </a:lnTo>
                <a:lnTo>
                  <a:pt x="2013711" y="7937"/>
                </a:lnTo>
                <a:lnTo>
                  <a:pt x="2029586" y="7937"/>
                </a:lnTo>
                <a:lnTo>
                  <a:pt x="2029586" y="15875"/>
                </a:lnTo>
                <a:close/>
              </a:path>
              <a:path w="2030095" h="478154">
                <a:moveTo>
                  <a:pt x="15875" y="469607"/>
                </a:moveTo>
                <a:lnTo>
                  <a:pt x="7937" y="461670"/>
                </a:lnTo>
                <a:lnTo>
                  <a:pt x="15875" y="461670"/>
                </a:lnTo>
                <a:lnTo>
                  <a:pt x="15875" y="469607"/>
                </a:lnTo>
                <a:close/>
              </a:path>
              <a:path w="2030095" h="478154">
                <a:moveTo>
                  <a:pt x="2013711" y="469607"/>
                </a:moveTo>
                <a:lnTo>
                  <a:pt x="15875" y="469607"/>
                </a:lnTo>
                <a:lnTo>
                  <a:pt x="15875" y="461670"/>
                </a:lnTo>
                <a:lnTo>
                  <a:pt x="2013711" y="461670"/>
                </a:lnTo>
                <a:lnTo>
                  <a:pt x="2013711" y="469607"/>
                </a:lnTo>
                <a:close/>
              </a:path>
              <a:path w="2030095" h="478154">
                <a:moveTo>
                  <a:pt x="2029586" y="469607"/>
                </a:moveTo>
                <a:lnTo>
                  <a:pt x="2013711" y="469607"/>
                </a:lnTo>
                <a:lnTo>
                  <a:pt x="2021649" y="461670"/>
                </a:lnTo>
                <a:lnTo>
                  <a:pt x="2029586" y="461670"/>
                </a:lnTo>
                <a:lnTo>
                  <a:pt x="2029586" y="469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120640" y="5151513"/>
            <a:ext cx="2014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电和磁有联系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91801" y="3199168"/>
            <a:ext cx="567055" cy="1340485"/>
          </a:xfrm>
          <a:custGeom>
            <a:avLst/>
            <a:gdLst/>
            <a:ahLst/>
            <a:cxnLst/>
            <a:rect l="l" t="t" r="r" b="b"/>
            <a:pathLst>
              <a:path w="567054" h="1340485">
                <a:moveTo>
                  <a:pt x="560336" y="1339938"/>
                </a:moveTo>
                <a:lnTo>
                  <a:pt x="6350" y="1339938"/>
                </a:lnTo>
                <a:lnTo>
                  <a:pt x="4381" y="1339621"/>
                </a:lnTo>
                <a:lnTo>
                  <a:pt x="2616" y="1338719"/>
                </a:lnTo>
                <a:lnTo>
                  <a:pt x="1206" y="1337322"/>
                </a:lnTo>
                <a:lnTo>
                  <a:pt x="304" y="1335544"/>
                </a:lnTo>
                <a:lnTo>
                  <a:pt x="0" y="1333588"/>
                </a:lnTo>
                <a:lnTo>
                  <a:pt x="0" y="6349"/>
                </a:lnTo>
                <a:lnTo>
                  <a:pt x="6350" y="0"/>
                </a:lnTo>
                <a:lnTo>
                  <a:pt x="560336" y="0"/>
                </a:lnTo>
                <a:lnTo>
                  <a:pt x="566686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327238"/>
                </a:lnTo>
                <a:lnTo>
                  <a:pt x="6350" y="1327238"/>
                </a:lnTo>
                <a:lnTo>
                  <a:pt x="12700" y="1333588"/>
                </a:lnTo>
                <a:lnTo>
                  <a:pt x="566686" y="1333588"/>
                </a:lnTo>
                <a:lnTo>
                  <a:pt x="566381" y="1335544"/>
                </a:lnTo>
                <a:lnTo>
                  <a:pt x="565480" y="1337322"/>
                </a:lnTo>
                <a:lnTo>
                  <a:pt x="564070" y="1338719"/>
                </a:lnTo>
                <a:lnTo>
                  <a:pt x="562305" y="1339621"/>
                </a:lnTo>
                <a:lnTo>
                  <a:pt x="560336" y="1339938"/>
                </a:lnTo>
                <a:close/>
              </a:path>
              <a:path w="567054" h="1340485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567054" h="1340485">
                <a:moveTo>
                  <a:pt x="553986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553986" y="6349"/>
                </a:lnTo>
                <a:lnTo>
                  <a:pt x="553986" y="12699"/>
                </a:lnTo>
                <a:close/>
              </a:path>
              <a:path w="567054" h="1340485">
                <a:moveTo>
                  <a:pt x="553986" y="1333588"/>
                </a:moveTo>
                <a:lnTo>
                  <a:pt x="553986" y="6349"/>
                </a:lnTo>
                <a:lnTo>
                  <a:pt x="560336" y="12699"/>
                </a:lnTo>
                <a:lnTo>
                  <a:pt x="566686" y="12699"/>
                </a:lnTo>
                <a:lnTo>
                  <a:pt x="566686" y="1327238"/>
                </a:lnTo>
                <a:lnTo>
                  <a:pt x="560336" y="1327238"/>
                </a:lnTo>
                <a:lnTo>
                  <a:pt x="553986" y="1333588"/>
                </a:lnTo>
                <a:close/>
              </a:path>
              <a:path w="567054" h="1340485">
                <a:moveTo>
                  <a:pt x="566686" y="12699"/>
                </a:moveTo>
                <a:lnTo>
                  <a:pt x="560336" y="12699"/>
                </a:lnTo>
                <a:lnTo>
                  <a:pt x="553986" y="6349"/>
                </a:lnTo>
                <a:lnTo>
                  <a:pt x="566686" y="6349"/>
                </a:lnTo>
                <a:lnTo>
                  <a:pt x="566686" y="12699"/>
                </a:lnTo>
                <a:close/>
              </a:path>
              <a:path w="567054" h="1340485">
                <a:moveTo>
                  <a:pt x="12700" y="1333588"/>
                </a:moveTo>
                <a:lnTo>
                  <a:pt x="6350" y="1327238"/>
                </a:lnTo>
                <a:lnTo>
                  <a:pt x="12700" y="1327238"/>
                </a:lnTo>
                <a:lnTo>
                  <a:pt x="12700" y="1333588"/>
                </a:lnTo>
                <a:close/>
              </a:path>
              <a:path w="567054" h="1340485">
                <a:moveTo>
                  <a:pt x="553986" y="1333588"/>
                </a:moveTo>
                <a:lnTo>
                  <a:pt x="12700" y="1333588"/>
                </a:lnTo>
                <a:lnTo>
                  <a:pt x="12700" y="1327238"/>
                </a:lnTo>
                <a:lnTo>
                  <a:pt x="553986" y="1327238"/>
                </a:lnTo>
                <a:lnTo>
                  <a:pt x="553986" y="1333588"/>
                </a:lnTo>
                <a:close/>
              </a:path>
              <a:path w="567054" h="1340485">
                <a:moveTo>
                  <a:pt x="566686" y="1333588"/>
                </a:moveTo>
                <a:lnTo>
                  <a:pt x="553986" y="1333588"/>
                </a:lnTo>
                <a:lnTo>
                  <a:pt x="560336" y="1327238"/>
                </a:lnTo>
                <a:lnTo>
                  <a:pt x="566686" y="1327238"/>
                </a:lnTo>
                <a:lnTo>
                  <a:pt x="566686" y="1333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229901" y="3552228"/>
            <a:ext cx="330200" cy="63500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400">
                <a:solidFill>
                  <a:srgbClr val="0000FF"/>
                </a:solidFill>
                <a:latin typeface="华文楷体"/>
                <a:cs typeface="华文楷体"/>
              </a:rPr>
              <a:t>磁场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16732" y="2194179"/>
            <a:ext cx="430530" cy="3543300"/>
          </a:xfrm>
          <a:custGeom>
            <a:avLst/>
            <a:gdLst/>
            <a:ahLst/>
            <a:cxnLst/>
            <a:rect l="l" t="t" r="r" b="b"/>
            <a:pathLst>
              <a:path w="430529" h="3543300">
                <a:moveTo>
                  <a:pt x="158813" y="12700"/>
                </a:moveTo>
                <a:lnTo>
                  <a:pt x="0" y="12700"/>
                </a:lnTo>
                <a:lnTo>
                  <a:pt x="101" y="0"/>
                </a:lnTo>
                <a:lnTo>
                  <a:pt x="147637" y="0"/>
                </a:lnTo>
                <a:lnTo>
                  <a:pt x="158813" y="12700"/>
                </a:lnTo>
                <a:close/>
              </a:path>
              <a:path w="430529" h="3543300">
                <a:moveTo>
                  <a:pt x="189852" y="25400"/>
                </a:moveTo>
                <a:lnTo>
                  <a:pt x="155905" y="25400"/>
                </a:lnTo>
                <a:lnTo>
                  <a:pt x="144983" y="12700"/>
                </a:lnTo>
                <a:lnTo>
                  <a:pt x="187172" y="12700"/>
                </a:lnTo>
                <a:lnTo>
                  <a:pt x="189852" y="25400"/>
                </a:lnTo>
                <a:close/>
              </a:path>
              <a:path w="430529" h="3543300">
                <a:moveTo>
                  <a:pt x="183324" y="34757"/>
                </a:moveTo>
                <a:lnTo>
                  <a:pt x="182435" y="25400"/>
                </a:lnTo>
                <a:lnTo>
                  <a:pt x="182918" y="25400"/>
                </a:lnTo>
                <a:lnTo>
                  <a:pt x="183177" y="29958"/>
                </a:lnTo>
                <a:lnTo>
                  <a:pt x="183295" y="33215"/>
                </a:lnTo>
                <a:lnTo>
                  <a:pt x="183324" y="34757"/>
                </a:lnTo>
                <a:close/>
              </a:path>
              <a:path w="430529" h="3543300">
                <a:moveTo>
                  <a:pt x="183261" y="31415"/>
                </a:moveTo>
                <a:lnTo>
                  <a:pt x="182918" y="25400"/>
                </a:lnTo>
                <a:lnTo>
                  <a:pt x="183146" y="25400"/>
                </a:lnTo>
                <a:lnTo>
                  <a:pt x="183261" y="31415"/>
                </a:lnTo>
                <a:close/>
              </a:path>
              <a:path w="430529" h="3543300">
                <a:moveTo>
                  <a:pt x="183324" y="32529"/>
                </a:moveTo>
                <a:lnTo>
                  <a:pt x="183261" y="31415"/>
                </a:lnTo>
                <a:lnTo>
                  <a:pt x="183146" y="25400"/>
                </a:lnTo>
                <a:lnTo>
                  <a:pt x="183324" y="29958"/>
                </a:lnTo>
                <a:lnTo>
                  <a:pt x="183324" y="32529"/>
                </a:lnTo>
                <a:close/>
              </a:path>
              <a:path w="430529" h="3543300">
                <a:moveTo>
                  <a:pt x="183324" y="29958"/>
                </a:moveTo>
                <a:lnTo>
                  <a:pt x="183146" y="25400"/>
                </a:lnTo>
                <a:lnTo>
                  <a:pt x="183324" y="25400"/>
                </a:lnTo>
                <a:lnTo>
                  <a:pt x="183324" y="29958"/>
                </a:lnTo>
                <a:close/>
              </a:path>
              <a:path w="430529" h="3543300">
                <a:moveTo>
                  <a:pt x="196024" y="38100"/>
                </a:moveTo>
                <a:lnTo>
                  <a:pt x="183642" y="38100"/>
                </a:lnTo>
                <a:lnTo>
                  <a:pt x="183451" y="33215"/>
                </a:lnTo>
                <a:lnTo>
                  <a:pt x="183324" y="25400"/>
                </a:lnTo>
                <a:lnTo>
                  <a:pt x="196024" y="25400"/>
                </a:lnTo>
                <a:lnTo>
                  <a:pt x="196024" y="38100"/>
                </a:lnTo>
                <a:close/>
              </a:path>
              <a:path w="430529" h="3543300">
                <a:moveTo>
                  <a:pt x="183642" y="38100"/>
                </a:moveTo>
                <a:lnTo>
                  <a:pt x="183451" y="34757"/>
                </a:lnTo>
                <a:lnTo>
                  <a:pt x="183350" y="30629"/>
                </a:lnTo>
                <a:lnTo>
                  <a:pt x="183642" y="38100"/>
                </a:lnTo>
                <a:close/>
              </a:path>
              <a:path w="430529" h="3543300">
                <a:moveTo>
                  <a:pt x="183642" y="38100"/>
                </a:moveTo>
                <a:lnTo>
                  <a:pt x="183373" y="35277"/>
                </a:lnTo>
                <a:lnTo>
                  <a:pt x="183363" y="33215"/>
                </a:lnTo>
                <a:lnTo>
                  <a:pt x="183642" y="38100"/>
                </a:lnTo>
                <a:close/>
              </a:path>
              <a:path w="430529" h="3543300">
                <a:moveTo>
                  <a:pt x="196024" y="1739900"/>
                </a:moveTo>
                <a:lnTo>
                  <a:pt x="183324" y="1739900"/>
                </a:lnTo>
                <a:lnTo>
                  <a:pt x="183324" y="34757"/>
                </a:lnTo>
                <a:lnTo>
                  <a:pt x="183388" y="38100"/>
                </a:lnTo>
                <a:lnTo>
                  <a:pt x="196024" y="38100"/>
                </a:lnTo>
                <a:lnTo>
                  <a:pt x="196024" y="1739900"/>
                </a:lnTo>
                <a:close/>
              </a:path>
              <a:path w="430529" h="3543300">
                <a:moveTo>
                  <a:pt x="183642" y="38100"/>
                </a:moveTo>
                <a:lnTo>
                  <a:pt x="183388" y="38100"/>
                </a:lnTo>
                <a:lnTo>
                  <a:pt x="183373" y="35277"/>
                </a:lnTo>
                <a:lnTo>
                  <a:pt x="183642" y="38100"/>
                </a:lnTo>
                <a:close/>
              </a:path>
              <a:path w="430529" h="3543300">
                <a:moveTo>
                  <a:pt x="223735" y="1752600"/>
                </a:moveTo>
                <a:lnTo>
                  <a:pt x="189484" y="1752600"/>
                </a:lnTo>
                <a:lnTo>
                  <a:pt x="187134" y="1739900"/>
                </a:lnTo>
                <a:lnTo>
                  <a:pt x="214236" y="1739900"/>
                </a:lnTo>
                <a:lnTo>
                  <a:pt x="223735" y="1752600"/>
                </a:lnTo>
                <a:close/>
              </a:path>
              <a:path w="430529" h="3543300">
                <a:moveTo>
                  <a:pt x="323291" y="1765300"/>
                </a:moveTo>
                <a:lnTo>
                  <a:pt x="220522" y="1765300"/>
                </a:lnTo>
                <a:lnTo>
                  <a:pt x="210731" y="1752600"/>
                </a:lnTo>
                <a:lnTo>
                  <a:pt x="305866" y="1752600"/>
                </a:lnTo>
                <a:lnTo>
                  <a:pt x="323291" y="1765300"/>
                </a:lnTo>
                <a:close/>
              </a:path>
              <a:path w="430529" h="3543300">
                <a:moveTo>
                  <a:pt x="322567" y="1778000"/>
                </a:moveTo>
                <a:lnTo>
                  <a:pt x="231698" y="1778000"/>
                </a:lnTo>
                <a:lnTo>
                  <a:pt x="244157" y="1765300"/>
                </a:lnTo>
                <a:lnTo>
                  <a:pt x="305028" y="1765300"/>
                </a:lnTo>
                <a:lnTo>
                  <a:pt x="322567" y="1778000"/>
                </a:lnTo>
                <a:close/>
              </a:path>
              <a:path w="430529" h="3543300">
                <a:moveTo>
                  <a:pt x="379234" y="1778000"/>
                </a:moveTo>
                <a:lnTo>
                  <a:pt x="322567" y="1778000"/>
                </a:lnTo>
                <a:lnTo>
                  <a:pt x="305028" y="1765300"/>
                </a:lnTo>
                <a:lnTo>
                  <a:pt x="379234" y="1765300"/>
                </a:lnTo>
                <a:lnTo>
                  <a:pt x="379234" y="1778000"/>
                </a:lnTo>
                <a:close/>
              </a:path>
              <a:path w="430529" h="3543300">
                <a:moveTo>
                  <a:pt x="430085" y="1778000"/>
                </a:moveTo>
                <a:lnTo>
                  <a:pt x="379234" y="1778000"/>
                </a:lnTo>
                <a:lnTo>
                  <a:pt x="379234" y="1765300"/>
                </a:lnTo>
                <a:lnTo>
                  <a:pt x="430085" y="1765300"/>
                </a:lnTo>
                <a:lnTo>
                  <a:pt x="430085" y="1778000"/>
                </a:lnTo>
                <a:close/>
              </a:path>
              <a:path w="430529" h="3543300">
                <a:moveTo>
                  <a:pt x="234111" y="1790700"/>
                </a:moveTo>
                <a:lnTo>
                  <a:pt x="192163" y="1790700"/>
                </a:lnTo>
                <a:lnTo>
                  <a:pt x="195186" y="1778000"/>
                </a:lnTo>
                <a:lnTo>
                  <a:pt x="246354" y="1778000"/>
                </a:lnTo>
                <a:lnTo>
                  <a:pt x="234111" y="1790700"/>
                </a:lnTo>
                <a:close/>
              </a:path>
              <a:path w="430529" h="3543300">
                <a:moveTo>
                  <a:pt x="196024" y="3505200"/>
                </a:moveTo>
                <a:lnTo>
                  <a:pt x="183324" y="3505200"/>
                </a:lnTo>
                <a:lnTo>
                  <a:pt x="183324" y="1803400"/>
                </a:lnTo>
                <a:lnTo>
                  <a:pt x="183769" y="1790700"/>
                </a:lnTo>
                <a:lnTo>
                  <a:pt x="197853" y="1790700"/>
                </a:lnTo>
                <a:lnTo>
                  <a:pt x="196189" y="1803400"/>
                </a:lnTo>
                <a:lnTo>
                  <a:pt x="196024" y="1803400"/>
                </a:lnTo>
                <a:lnTo>
                  <a:pt x="196024" y="3505200"/>
                </a:lnTo>
                <a:close/>
              </a:path>
              <a:path w="430529" h="3543300">
                <a:moveTo>
                  <a:pt x="197243" y="1803400"/>
                </a:moveTo>
                <a:lnTo>
                  <a:pt x="197853" y="1790700"/>
                </a:lnTo>
                <a:lnTo>
                  <a:pt x="199351" y="1790700"/>
                </a:lnTo>
                <a:lnTo>
                  <a:pt x="197243" y="1803400"/>
                </a:lnTo>
                <a:close/>
              </a:path>
              <a:path w="430529" h="3543300">
                <a:moveTo>
                  <a:pt x="189852" y="3517900"/>
                </a:moveTo>
                <a:lnTo>
                  <a:pt x="155600" y="3517900"/>
                </a:lnTo>
                <a:lnTo>
                  <a:pt x="165100" y="3505200"/>
                </a:lnTo>
                <a:lnTo>
                  <a:pt x="192214" y="3505200"/>
                </a:lnTo>
                <a:lnTo>
                  <a:pt x="189852" y="3517900"/>
                </a:lnTo>
                <a:close/>
              </a:path>
              <a:path w="430529" h="3543300">
                <a:moveTo>
                  <a:pt x="158813" y="3530600"/>
                </a:moveTo>
                <a:lnTo>
                  <a:pt x="73355" y="3530600"/>
                </a:lnTo>
                <a:lnTo>
                  <a:pt x="89928" y="3517900"/>
                </a:lnTo>
                <a:lnTo>
                  <a:pt x="168605" y="3517900"/>
                </a:lnTo>
                <a:lnTo>
                  <a:pt x="158813" y="3530600"/>
                </a:lnTo>
                <a:close/>
              </a:path>
              <a:path w="430529" h="3543300">
                <a:moveTo>
                  <a:pt x="74307" y="3543300"/>
                </a:moveTo>
                <a:lnTo>
                  <a:pt x="101" y="3543300"/>
                </a:lnTo>
                <a:lnTo>
                  <a:pt x="0" y="3530600"/>
                </a:lnTo>
                <a:lnTo>
                  <a:pt x="91008" y="3530600"/>
                </a:lnTo>
                <a:lnTo>
                  <a:pt x="74307" y="3543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503487" y="4105693"/>
            <a:ext cx="245110" cy="0"/>
          </a:xfrm>
          <a:custGeom>
            <a:avLst/>
            <a:gdLst/>
            <a:ahLst/>
            <a:cxnLst/>
            <a:rect l="l" t="t" r="r" b="b"/>
            <a:pathLst>
              <a:path w="245109" h="0">
                <a:moveTo>
                  <a:pt x="0" y="0"/>
                </a:moveTo>
                <a:lnTo>
                  <a:pt x="244678" y="0"/>
                </a:lnTo>
              </a:path>
            </a:pathLst>
          </a:custGeom>
          <a:ln w="14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524773" y="4100512"/>
            <a:ext cx="20002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30" i="1">
                <a:latin typeface="Times New Roman"/>
                <a:cs typeface="Times New Roman"/>
              </a:rPr>
              <a:t>I</a:t>
            </a:r>
            <a:r>
              <a:rPr dirty="0" sz="2300" spc="-10" i="1">
                <a:latin typeface="Times New Roman"/>
                <a:cs typeface="Times New Roman"/>
              </a:rPr>
              <a:t>l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10487" y="3873715"/>
            <a:ext cx="708660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5" i="1">
                <a:latin typeface="Times New Roman"/>
                <a:cs typeface="Times New Roman"/>
              </a:rPr>
              <a:t>B </a:t>
            </a:r>
            <a:r>
              <a:rPr dirty="0" sz="2300" spc="-20">
                <a:latin typeface="Symbol"/>
                <a:cs typeface="Symbol"/>
              </a:rPr>
              <a:t></a:t>
            </a:r>
            <a:r>
              <a:rPr dirty="0" sz="2300" spc="155">
                <a:latin typeface="Times New Roman"/>
                <a:cs typeface="Times New Roman"/>
              </a:rPr>
              <a:t> </a:t>
            </a:r>
            <a:r>
              <a:rPr dirty="0" baseline="35024" sz="3450" spc="-37" i="1">
                <a:latin typeface="Times New Roman"/>
                <a:cs typeface="Times New Roman"/>
              </a:rPr>
              <a:t>F</a:t>
            </a:r>
            <a:endParaRPr baseline="35024" sz="34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16695" y="5204650"/>
            <a:ext cx="2085975" cy="426720"/>
          </a:xfrm>
          <a:custGeom>
            <a:avLst/>
            <a:gdLst/>
            <a:ahLst/>
            <a:cxnLst/>
            <a:rect l="l" t="t" r="r" b="b"/>
            <a:pathLst>
              <a:path w="2085975" h="426720">
                <a:moveTo>
                  <a:pt x="2085733" y="426707"/>
                </a:moveTo>
                <a:lnTo>
                  <a:pt x="0" y="426707"/>
                </a:lnTo>
                <a:lnTo>
                  <a:pt x="0" y="0"/>
                </a:lnTo>
                <a:lnTo>
                  <a:pt x="2085733" y="0"/>
                </a:lnTo>
                <a:lnTo>
                  <a:pt x="208573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17182"/>
                </a:lnTo>
                <a:lnTo>
                  <a:pt x="4762" y="417182"/>
                </a:lnTo>
                <a:lnTo>
                  <a:pt x="9525" y="421944"/>
                </a:lnTo>
                <a:lnTo>
                  <a:pt x="2085733" y="421944"/>
                </a:lnTo>
                <a:lnTo>
                  <a:pt x="2085733" y="426707"/>
                </a:lnTo>
                <a:close/>
              </a:path>
              <a:path w="2085975" h="42672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5975" h="426720">
                <a:moveTo>
                  <a:pt x="207620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6208" y="4762"/>
                </a:lnTo>
                <a:lnTo>
                  <a:pt x="2076208" y="9525"/>
                </a:lnTo>
                <a:close/>
              </a:path>
              <a:path w="2085975" h="426720">
                <a:moveTo>
                  <a:pt x="2076208" y="421944"/>
                </a:moveTo>
                <a:lnTo>
                  <a:pt x="2076208" y="4762"/>
                </a:lnTo>
                <a:lnTo>
                  <a:pt x="2080971" y="9525"/>
                </a:lnTo>
                <a:lnTo>
                  <a:pt x="2085733" y="9525"/>
                </a:lnTo>
                <a:lnTo>
                  <a:pt x="2085733" y="417182"/>
                </a:lnTo>
                <a:lnTo>
                  <a:pt x="2080971" y="417182"/>
                </a:lnTo>
                <a:lnTo>
                  <a:pt x="2076208" y="421944"/>
                </a:lnTo>
                <a:close/>
              </a:path>
              <a:path w="2085975" h="426720">
                <a:moveTo>
                  <a:pt x="2085733" y="9525"/>
                </a:moveTo>
                <a:lnTo>
                  <a:pt x="2080971" y="9525"/>
                </a:lnTo>
                <a:lnTo>
                  <a:pt x="2076208" y="4762"/>
                </a:lnTo>
                <a:lnTo>
                  <a:pt x="2085733" y="4762"/>
                </a:lnTo>
                <a:lnTo>
                  <a:pt x="2085733" y="9525"/>
                </a:lnTo>
                <a:close/>
              </a:path>
              <a:path w="2085975" h="426720">
                <a:moveTo>
                  <a:pt x="9525" y="421944"/>
                </a:moveTo>
                <a:lnTo>
                  <a:pt x="4762" y="417182"/>
                </a:lnTo>
                <a:lnTo>
                  <a:pt x="9525" y="417182"/>
                </a:lnTo>
                <a:lnTo>
                  <a:pt x="9525" y="421944"/>
                </a:lnTo>
                <a:close/>
              </a:path>
              <a:path w="2085975" h="426720">
                <a:moveTo>
                  <a:pt x="2076208" y="421944"/>
                </a:moveTo>
                <a:lnTo>
                  <a:pt x="9525" y="421944"/>
                </a:lnTo>
                <a:lnTo>
                  <a:pt x="9525" y="417182"/>
                </a:lnTo>
                <a:lnTo>
                  <a:pt x="2076208" y="417182"/>
                </a:lnTo>
                <a:lnTo>
                  <a:pt x="2076208" y="421944"/>
                </a:lnTo>
                <a:close/>
              </a:path>
              <a:path w="2085975" h="426720">
                <a:moveTo>
                  <a:pt x="2085733" y="421944"/>
                </a:moveTo>
                <a:lnTo>
                  <a:pt x="2076208" y="421944"/>
                </a:lnTo>
                <a:lnTo>
                  <a:pt x="2080971" y="417182"/>
                </a:lnTo>
                <a:lnTo>
                  <a:pt x="2085733" y="417182"/>
                </a:lnTo>
                <a:lnTo>
                  <a:pt x="2085733" y="421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831947" y="5206238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电流的磁效应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16695" y="3259353"/>
            <a:ext cx="2085975" cy="1285240"/>
          </a:xfrm>
          <a:custGeom>
            <a:avLst/>
            <a:gdLst/>
            <a:ahLst/>
            <a:cxnLst/>
            <a:rect l="l" t="t" r="r" b="b"/>
            <a:pathLst>
              <a:path w="2085975" h="1285239">
                <a:moveTo>
                  <a:pt x="2085733" y="1284630"/>
                </a:moveTo>
                <a:lnTo>
                  <a:pt x="0" y="1284630"/>
                </a:lnTo>
                <a:lnTo>
                  <a:pt x="0" y="0"/>
                </a:lnTo>
                <a:lnTo>
                  <a:pt x="2085733" y="0"/>
                </a:lnTo>
                <a:lnTo>
                  <a:pt x="208573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75105"/>
                </a:lnTo>
                <a:lnTo>
                  <a:pt x="4762" y="1275105"/>
                </a:lnTo>
                <a:lnTo>
                  <a:pt x="9525" y="1279867"/>
                </a:lnTo>
                <a:lnTo>
                  <a:pt x="2085733" y="1279867"/>
                </a:lnTo>
                <a:lnTo>
                  <a:pt x="2085733" y="1284630"/>
                </a:lnTo>
                <a:close/>
              </a:path>
              <a:path w="2085975" h="128523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5975" h="1285239">
                <a:moveTo>
                  <a:pt x="207620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6208" y="4762"/>
                </a:lnTo>
                <a:lnTo>
                  <a:pt x="2076208" y="9525"/>
                </a:lnTo>
                <a:close/>
              </a:path>
              <a:path w="2085975" h="1285239">
                <a:moveTo>
                  <a:pt x="2076208" y="1279867"/>
                </a:moveTo>
                <a:lnTo>
                  <a:pt x="2076208" y="4762"/>
                </a:lnTo>
                <a:lnTo>
                  <a:pt x="2080971" y="9525"/>
                </a:lnTo>
                <a:lnTo>
                  <a:pt x="2085733" y="9525"/>
                </a:lnTo>
                <a:lnTo>
                  <a:pt x="2085733" y="1275105"/>
                </a:lnTo>
                <a:lnTo>
                  <a:pt x="2080971" y="1275105"/>
                </a:lnTo>
                <a:lnTo>
                  <a:pt x="2076208" y="1279867"/>
                </a:lnTo>
                <a:close/>
              </a:path>
              <a:path w="2085975" h="1285239">
                <a:moveTo>
                  <a:pt x="2085733" y="9525"/>
                </a:moveTo>
                <a:lnTo>
                  <a:pt x="2080971" y="9525"/>
                </a:lnTo>
                <a:lnTo>
                  <a:pt x="2076208" y="4762"/>
                </a:lnTo>
                <a:lnTo>
                  <a:pt x="2085733" y="4762"/>
                </a:lnTo>
                <a:lnTo>
                  <a:pt x="2085733" y="9525"/>
                </a:lnTo>
                <a:close/>
              </a:path>
              <a:path w="2085975" h="1285239">
                <a:moveTo>
                  <a:pt x="9525" y="1279867"/>
                </a:moveTo>
                <a:lnTo>
                  <a:pt x="4762" y="1275105"/>
                </a:lnTo>
                <a:lnTo>
                  <a:pt x="9525" y="1275105"/>
                </a:lnTo>
                <a:lnTo>
                  <a:pt x="9525" y="1279867"/>
                </a:lnTo>
                <a:close/>
              </a:path>
              <a:path w="2085975" h="1285239">
                <a:moveTo>
                  <a:pt x="2076208" y="1279867"/>
                </a:moveTo>
                <a:lnTo>
                  <a:pt x="9525" y="1279867"/>
                </a:lnTo>
                <a:lnTo>
                  <a:pt x="9525" y="1275105"/>
                </a:lnTo>
                <a:lnTo>
                  <a:pt x="2076208" y="1275105"/>
                </a:lnTo>
                <a:lnTo>
                  <a:pt x="2076208" y="1279867"/>
                </a:lnTo>
                <a:close/>
              </a:path>
              <a:path w="2085975" h="1285239">
                <a:moveTo>
                  <a:pt x="2085733" y="1279867"/>
                </a:moveTo>
                <a:lnTo>
                  <a:pt x="2076208" y="1279867"/>
                </a:lnTo>
                <a:lnTo>
                  <a:pt x="2080971" y="1275105"/>
                </a:lnTo>
                <a:lnTo>
                  <a:pt x="2085733" y="1275105"/>
                </a:lnTo>
                <a:lnTo>
                  <a:pt x="2085733" y="1279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841153" y="4052671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39560" y="0"/>
                </a:lnTo>
              </a:path>
            </a:pathLst>
          </a:custGeom>
          <a:ln w="116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796942" y="3444532"/>
            <a:ext cx="27133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  <a:tab pos="2411095" algn="l"/>
                <a:tab pos="2700020" algn="l"/>
              </a:tabLst>
            </a:pPr>
            <a:r>
              <a:rPr dirty="0" u="heavy" baseline="33564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400">
                <a:latin typeface="华文楷体"/>
                <a:cs typeface="华文楷体"/>
              </a:rPr>
              <a:t>定量描述场的	</a:t>
            </a:r>
            <a:r>
              <a:rPr dirty="0" u="sng" sz="24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36747" y="3260940"/>
            <a:ext cx="1244600" cy="1149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电场强度</a:t>
            </a:r>
            <a:endParaRPr sz="2400">
              <a:latin typeface="华文楷体"/>
              <a:cs typeface="华文楷体"/>
            </a:endParaRPr>
          </a:p>
          <a:p>
            <a:pPr algn="ctr" marR="118110">
              <a:lnSpc>
                <a:spcPts val="2150"/>
              </a:lnSpc>
              <a:spcBef>
                <a:spcPts val="1660"/>
              </a:spcBef>
            </a:pPr>
            <a:r>
              <a:rPr dirty="0" sz="2150" spc="45" i="1">
                <a:latin typeface="Times New Roman"/>
                <a:cs typeface="Times New Roman"/>
              </a:rPr>
              <a:t>E </a:t>
            </a:r>
            <a:r>
              <a:rPr dirty="0" sz="2150" spc="40">
                <a:latin typeface="Symbol"/>
                <a:cs typeface="Symbol"/>
              </a:rPr>
              <a:t></a:t>
            </a:r>
            <a:r>
              <a:rPr dirty="0" sz="2150" spc="325">
                <a:latin typeface="Times New Roman"/>
                <a:cs typeface="Times New Roman"/>
              </a:rPr>
              <a:t> </a:t>
            </a:r>
            <a:r>
              <a:rPr dirty="0" baseline="36175" sz="3225" spc="67" i="1">
                <a:latin typeface="Times New Roman"/>
                <a:cs typeface="Times New Roman"/>
              </a:rPr>
              <a:t>F</a:t>
            </a:r>
            <a:endParaRPr baseline="36175" sz="3225">
              <a:latin typeface="Times New Roman"/>
              <a:cs typeface="Times New Roman"/>
            </a:endParaRPr>
          </a:p>
          <a:p>
            <a:pPr marL="753745">
              <a:lnSpc>
                <a:spcPts val="2150"/>
              </a:lnSpc>
            </a:pPr>
            <a:r>
              <a:rPr dirty="0" sz="2150" spc="35" i="1">
                <a:latin typeface="Times New Roman"/>
                <a:cs typeface="Times New Roman"/>
              </a:rPr>
              <a:t>q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95752" y="2096414"/>
            <a:ext cx="2085975" cy="426720"/>
          </a:xfrm>
          <a:custGeom>
            <a:avLst/>
            <a:gdLst/>
            <a:ahLst/>
            <a:cxnLst/>
            <a:rect l="l" t="t" r="r" b="b"/>
            <a:pathLst>
              <a:path w="2085975" h="426719">
                <a:moveTo>
                  <a:pt x="2085721" y="426707"/>
                </a:moveTo>
                <a:lnTo>
                  <a:pt x="0" y="426707"/>
                </a:lnTo>
                <a:lnTo>
                  <a:pt x="0" y="0"/>
                </a:lnTo>
                <a:lnTo>
                  <a:pt x="2085721" y="0"/>
                </a:lnTo>
                <a:lnTo>
                  <a:pt x="2085721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17182"/>
                </a:lnTo>
                <a:lnTo>
                  <a:pt x="4762" y="417182"/>
                </a:lnTo>
                <a:lnTo>
                  <a:pt x="9525" y="421944"/>
                </a:lnTo>
                <a:lnTo>
                  <a:pt x="2085721" y="421944"/>
                </a:lnTo>
                <a:lnTo>
                  <a:pt x="2085721" y="426707"/>
                </a:lnTo>
                <a:close/>
              </a:path>
              <a:path w="2085975" h="42671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5975" h="426719">
                <a:moveTo>
                  <a:pt x="2076196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6196" y="4762"/>
                </a:lnTo>
                <a:lnTo>
                  <a:pt x="2076196" y="9525"/>
                </a:lnTo>
                <a:close/>
              </a:path>
              <a:path w="2085975" h="426719">
                <a:moveTo>
                  <a:pt x="2076196" y="421944"/>
                </a:moveTo>
                <a:lnTo>
                  <a:pt x="2076196" y="4762"/>
                </a:lnTo>
                <a:lnTo>
                  <a:pt x="2080958" y="9525"/>
                </a:lnTo>
                <a:lnTo>
                  <a:pt x="2085721" y="9525"/>
                </a:lnTo>
                <a:lnTo>
                  <a:pt x="2085721" y="417182"/>
                </a:lnTo>
                <a:lnTo>
                  <a:pt x="2080958" y="417182"/>
                </a:lnTo>
                <a:lnTo>
                  <a:pt x="2076196" y="421944"/>
                </a:lnTo>
                <a:close/>
              </a:path>
              <a:path w="2085975" h="426719">
                <a:moveTo>
                  <a:pt x="2085721" y="9525"/>
                </a:moveTo>
                <a:lnTo>
                  <a:pt x="2080958" y="9525"/>
                </a:lnTo>
                <a:lnTo>
                  <a:pt x="2076196" y="4762"/>
                </a:lnTo>
                <a:lnTo>
                  <a:pt x="2085721" y="4762"/>
                </a:lnTo>
                <a:lnTo>
                  <a:pt x="2085721" y="9525"/>
                </a:lnTo>
                <a:close/>
              </a:path>
              <a:path w="2085975" h="426719">
                <a:moveTo>
                  <a:pt x="9525" y="421944"/>
                </a:moveTo>
                <a:lnTo>
                  <a:pt x="4762" y="417182"/>
                </a:lnTo>
                <a:lnTo>
                  <a:pt x="9525" y="417182"/>
                </a:lnTo>
                <a:lnTo>
                  <a:pt x="9525" y="421944"/>
                </a:lnTo>
                <a:close/>
              </a:path>
              <a:path w="2085975" h="426719">
                <a:moveTo>
                  <a:pt x="2076196" y="421944"/>
                </a:moveTo>
                <a:lnTo>
                  <a:pt x="9525" y="421944"/>
                </a:lnTo>
                <a:lnTo>
                  <a:pt x="9525" y="417182"/>
                </a:lnTo>
                <a:lnTo>
                  <a:pt x="2076196" y="417182"/>
                </a:lnTo>
                <a:lnTo>
                  <a:pt x="2076196" y="421944"/>
                </a:lnTo>
                <a:close/>
              </a:path>
              <a:path w="2085975" h="426719">
                <a:moveTo>
                  <a:pt x="2085721" y="421944"/>
                </a:moveTo>
                <a:lnTo>
                  <a:pt x="2076196" y="421944"/>
                </a:lnTo>
                <a:lnTo>
                  <a:pt x="2080958" y="417182"/>
                </a:lnTo>
                <a:lnTo>
                  <a:pt x="2085721" y="417182"/>
                </a:lnTo>
                <a:lnTo>
                  <a:pt x="2085721" y="421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268205" y="209800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电场线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16469" y="2127643"/>
            <a:ext cx="2085975" cy="426720"/>
          </a:xfrm>
          <a:custGeom>
            <a:avLst/>
            <a:gdLst/>
            <a:ahLst/>
            <a:cxnLst/>
            <a:rect l="l" t="t" r="r" b="b"/>
            <a:pathLst>
              <a:path w="2085975" h="426719">
                <a:moveTo>
                  <a:pt x="2085720" y="426707"/>
                </a:moveTo>
                <a:lnTo>
                  <a:pt x="0" y="426707"/>
                </a:lnTo>
                <a:lnTo>
                  <a:pt x="0" y="0"/>
                </a:lnTo>
                <a:lnTo>
                  <a:pt x="2085720" y="0"/>
                </a:lnTo>
                <a:lnTo>
                  <a:pt x="208572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17182"/>
                </a:lnTo>
                <a:lnTo>
                  <a:pt x="4762" y="417182"/>
                </a:lnTo>
                <a:lnTo>
                  <a:pt x="9525" y="421944"/>
                </a:lnTo>
                <a:lnTo>
                  <a:pt x="2085720" y="421944"/>
                </a:lnTo>
                <a:lnTo>
                  <a:pt x="2085720" y="426707"/>
                </a:lnTo>
                <a:close/>
              </a:path>
              <a:path w="2085975" h="42671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5975" h="426719">
                <a:moveTo>
                  <a:pt x="207619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6195" y="4762"/>
                </a:lnTo>
                <a:lnTo>
                  <a:pt x="2076195" y="9525"/>
                </a:lnTo>
                <a:close/>
              </a:path>
              <a:path w="2085975" h="426719">
                <a:moveTo>
                  <a:pt x="2076195" y="421944"/>
                </a:moveTo>
                <a:lnTo>
                  <a:pt x="2076195" y="4762"/>
                </a:lnTo>
                <a:lnTo>
                  <a:pt x="2080958" y="9525"/>
                </a:lnTo>
                <a:lnTo>
                  <a:pt x="2085720" y="9525"/>
                </a:lnTo>
                <a:lnTo>
                  <a:pt x="2085720" y="417182"/>
                </a:lnTo>
                <a:lnTo>
                  <a:pt x="2080958" y="417182"/>
                </a:lnTo>
                <a:lnTo>
                  <a:pt x="2076195" y="421944"/>
                </a:lnTo>
                <a:close/>
              </a:path>
              <a:path w="2085975" h="426719">
                <a:moveTo>
                  <a:pt x="2085720" y="9525"/>
                </a:moveTo>
                <a:lnTo>
                  <a:pt x="2080958" y="9525"/>
                </a:lnTo>
                <a:lnTo>
                  <a:pt x="2076195" y="4762"/>
                </a:lnTo>
                <a:lnTo>
                  <a:pt x="2085720" y="4762"/>
                </a:lnTo>
                <a:lnTo>
                  <a:pt x="2085720" y="9525"/>
                </a:lnTo>
                <a:close/>
              </a:path>
              <a:path w="2085975" h="426719">
                <a:moveTo>
                  <a:pt x="9525" y="421944"/>
                </a:moveTo>
                <a:lnTo>
                  <a:pt x="4762" y="417182"/>
                </a:lnTo>
                <a:lnTo>
                  <a:pt x="9525" y="417182"/>
                </a:lnTo>
                <a:lnTo>
                  <a:pt x="9525" y="421944"/>
                </a:lnTo>
                <a:close/>
              </a:path>
              <a:path w="2085975" h="426719">
                <a:moveTo>
                  <a:pt x="2076195" y="421944"/>
                </a:moveTo>
                <a:lnTo>
                  <a:pt x="9525" y="421944"/>
                </a:lnTo>
                <a:lnTo>
                  <a:pt x="9525" y="417182"/>
                </a:lnTo>
                <a:lnTo>
                  <a:pt x="2076195" y="417182"/>
                </a:lnTo>
                <a:lnTo>
                  <a:pt x="2076195" y="421944"/>
                </a:lnTo>
                <a:close/>
              </a:path>
              <a:path w="2085975" h="426719">
                <a:moveTo>
                  <a:pt x="2085720" y="421944"/>
                </a:moveTo>
                <a:lnTo>
                  <a:pt x="2076195" y="421944"/>
                </a:lnTo>
                <a:lnTo>
                  <a:pt x="2080958" y="417182"/>
                </a:lnTo>
                <a:lnTo>
                  <a:pt x="2085720" y="417182"/>
                </a:lnTo>
                <a:lnTo>
                  <a:pt x="2085720" y="421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988922" y="2129231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磁感线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76584" y="2313863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 h="0">
                <a:moveTo>
                  <a:pt x="0" y="0"/>
                </a:moveTo>
                <a:lnTo>
                  <a:pt x="291388" y="0"/>
                </a:lnTo>
              </a:path>
            </a:pathLst>
          </a:custGeom>
          <a:ln w="188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09566" y="5398903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 h="0">
                <a:moveTo>
                  <a:pt x="0" y="0"/>
                </a:moveTo>
                <a:lnTo>
                  <a:pt x="291388" y="0"/>
                </a:lnTo>
              </a:path>
            </a:pathLst>
          </a:custGeom>
          <a:ln w="18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匀强磁场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18848" y="932776"/>
            <a:ext cx="1549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000FF"/>
                </a:solidFill>
                <a:latin typeface="黑体"/>
                <a:cs typeface="黑体"/>
              </a:rPr>
              <a:t>匀强磁场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27718" y="1842274"/>
            <a:ext cx="6426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磁场中各点的磁感应强度的大小相等、方向相 同，这个磁场叫作匀强磁场。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9898" y="3074974"/>
            <a:ext cx="2003425" cy="76200"/>
          </a:xfrm>
          <a:custGeom>
            <a:avLst/>
            <a:gdLst/>
            <a:ahLst/>
            <a:cxnLst/>
            <a:rect l="l" t="t" r="r" b="b"/>
            <a:pathLst>
              <a:path w="2003425" h="76200">
                <a:moveTo>
                  <a:pt x="1926767" y="76199"/>
                </a:moveTo>
                <a:lnTo>
                  <a:pt x="1926767" y="0"/>
                </a:lnTo>
                <a:lnTo>
                  <a:pt x="1987092" y="30162"/>
                </a:lnTo>
                <a:lnTo>
                  <a:pt x="1945817" y="30162"/>
                </a:lnTo>
                <a:lnTo>
                  <a:pt x="1945817" y="46037"/>
                </a:lnTo>
                <a:lnTo>
                  <a:pt x="1987092" y="46037"/>
                </a:lnTo>
                <a:lnTo>
                  <a:pt x="1926767" y="76199"/>
                </a:lnTo>
                <a:close/>
              </a:path>
              <a:path w="2003425" h="76200">
                <a:moveTo>
                  <a:pt x="1926767" y="46037"/>
                </a:moveTo>
                <a:lnTo>
                  <a:pt x="0" y="46037"/>
                </a:lnTo>
                <a:lnTo>
                  <a:pt x="0" y="30162"/>
                </a:lnTo>
                <a:lnTo>
                  <a:pt x="1926767" y="30162"/>
                </a:lnTo>
                <a:lnTo>
                  <a:pt x="1926767" y="46037"/>
                </a:lnTo>
                <a:close/>
              </a:path>
              <a:path w="2003425" h="76200">
                <a:moveTo>
                  <a:pt x="1987092" y="46037"/>
                </a:moveTo>
                <a:lnTo>
                  <a:pt x="1945817" y="46037"/>
                </a:lnTo>
                <a:lnTo>
                  <a:pt x="1945817" y="30162"/>
                </a:lnTo>
                <a:lnTo>
                  <a:pt x="1987092" y="30162"/>
                </a:lnTo>
                <a:lnTo>
                  <a:pt x="2002967" y="38099"/>
                </a:lnTo>
                <a:lnTo>
                  <a:pt x="1987092" y="46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37162" y="3430574"/>
            <a:ext cx="2003425" cy="76200"/>
          </a:xfrm>
          <a:custGeom>
            <a:avLst/>
            <a:gdLst/>
            <a:ahLst/>
            <a:cxnLst/>
            <a:rect l="l" t="t" r="r" b="b"/>
            <a:pathLst>
              <a:path w="2003425" h="76200">
                <a:moveTo>
                  <a:pt x="1926767" y="76200"/>
                </a:moveTo>
                <a:lnTo>
                  <a:pt x="1926767" y="0"/>
                </a:lnTo>
                <a:lnTo>
                  <a:pt x="1987092" y="30162"/>
                </a:lnTo>
                <a:lnTo>
                  <a:pt x="1945817" y="30162"/>
                </a:lnTo>
                <a:lnTo>
                  <a:pt x="1945817" y="46037"/>
                </a:lnTo>
                <a:lnTo>
                  <a:pt x="1987092" y="46037"/>
                </a:lnTo>
                <a:lnTo>
                  <a:pt x="1926767" y="76200"/>
                </a:lnTo>
                <a:close/>
              </a:path>
              <a:path w="2003425" h="76200">
                <a:moveTo>
                  <a:pt x="1926767" y="46037"/>
                </a:moveTo>
                <a:lnTo>
                  <a:pt x="0" y="46037"/>
                </a:lnTo>
                <a:lnTo>
                  <a:pt x="0" y="30162"/>
                </a:lnTo>
                <a:lnTo>
                  <a:pt x="1926767" y="30162"/>
                </a:lnTo>
                <a:lnTo>
                  <a:pt x="1926767" y="46037"/>
                </a:lnTo>
                <a:close/>
              </a:path>
              <a:path w="2003425" h="76200">
                <a:moveTo>
                  <a:pt x="1987092" y="46037"/>
                </a:moveTo>
                <a:lnTo>
                  <a:pt x="1945817" y="46037"/>
                </a:lnTo>
                <a:lnTo>
                  <a:pt x="1945817" y="30162"/>
                </a:lnTo>
                <a:lnTo>
                  <a:pt x="1987092" y="30162"/>
                </a:lnTo>
                <a:lnTo>
                  <a:pt x="2002967" y="38100"/>
                </a:lnTo>
                <a:lnTo>
                  <a:pt x="1987092" y="46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7162" y="3800690"/>
            <a:ext cx="2003425" cy="76200"/>
          </a:xfrm>
          <a:custGeom>
            <a:avLst/>
            <a:gdLst/>
            <a:ahLst/>
            <a:cxnLst/>
            <a:rect l="l" t="t" r="r" b="b"/>
            <a:pathLst>
              <a:path w="2003425" h="76200">
                <a:moveTo>
                  <a:pt x="1926767" y="76200"/>
                </a:moveTo>
                <a:lnTo>
                  <a:pt x="1926767" y="0"/>
                </a:lnTo>
                <a:lnTo>
                  <a:pt x="1987092" y="30162"/>
                </a:lnTo>
                <a:lnTo>
                  <a:pt x="1945817" y="30162"/>
                </a:lnTo>
                <a:lnTo>
                  <a:pt x="1945817" y="46037"/>
                </a:lnTo>
                <a:lnTo>
                  <a:pt x="1987092" y="46037"/>
                </a:lnTo>
                <a:lnTo>
                  <a:pt x="1926767" y="76200"/>
                </a:lnTo>
                <a:close/>
              </a:path>
              <a:path w="2003425" h="76200">
                <a:moveTo>
                  <a:pt x="1926767" y="46037"/>
                </a:moveTo>
                <a:lnTo>
                  <a:pt x="0" y="46037"/>
                </a:lnTo>
                <a:lnTo>
                  <a:pt x="0" y="30162"/>
                </a:lnTo>
                <a:lnTo>
                  <a:pt x="1926767" y="30162"/>
                </a:lnTo>
                <a:lnTo>
                  <a:pt x="1926767" y="46037"/>
                </a:lnTo>
                <a:close/>
              </a:path>
              <a:path w="2003425" h="76200">
                <a:moveTo>
                  <a:pt x="1987092" y="46037"/>
                </a:moveTo>
                <a:lnTo>
                  <a:pt x="1945817" y="46037"/>
                </a:lnTo>
                <a:lnTo>
                  <a:pt x="1945817" y="30162"/>
                </a:lnTo>
                <a:lnTo>
                  <a:pt x="1987092" y="30162"/>
                </a:lnTo>
                <a:lnTo>
                  <a:pt x="2002967" y="38100"/>
                </a:lnTo>
                <a:lnTo>
                  <a:pt x="1987092" y="46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7162" y="4170807"/>
            <a:ext cx="2003425" cy="76200"/>
          </a:xfrm>
          <a:custGeom>
            <a:avLst/>
            <a:gdLst/>
            <a:ahLst/>
            <a:cxnLst/>
            <a:rect l="l" t="t" r="r" b="b"/>
            <a:pathLst>
              <a:path w="2003425" h="76200">
                <a:moveTo>
                  <a:pt x="1926767" y="76200"/>
                </a:moveTo>
                <a:lnTo>
                  <a:pt x="1926767" y="0"/>
                </a:lnTo>
                <a:lnTo>
                  <a:pt x="1987092" y="30162"/>
                </a:lnTo>
                <a:lnTo>
                  <a:pt x="1945817" y="30162"/>
                </a:lnTo>
                <a:lnTo>
                  <a:pt x="1945817" y="46037"/>
                </a:lnTo>
                <a:lnTo>
                  <a:pt x="1987092" y="46037"/>
                </a:lnTo>
                <a:lnTo>
                  <a:pt x="1926767" y="76200"/>
                </a:lnTo>
                <a:close/>
              </a:path>
              <a:path w="2003425" h="76200">
                <a:moveTo>
                  <a:pt x="1926767" y="46037"/>
                </a:moveTo>
                <a:lnTo>
                  <a:pt x="0" y="46037"/>
                </a:lnTo>
                <a:lnTo>
                  <a:pt x="0" y="30162"/>
                </a:lnTo>
                <a:lnTo>
                  <a:pt x="1926767" y="30162"/>
                </a:lnTo>
                <a:lnTo>
                  <a:pt x="1926767" y="46037"/>
                </a:lnTo>
                <a:close/>
              </a:path>
              <a:path w="2003425" h="76200">
                <a:moveTo>
                  <a:pt x="1987092" y="46037"/>
                </a:moveTo>
                <a:lnTo>
                  <a:pt x="1945817" y="46037"/>
                </a:lnTo>
                <a:lnTo>
                  <a:pt x="1945817" y="30162"/>
                </a:lnTo>
                <a:lnTo>
                  <a:pt x="1987092" y="30162"/>
                </a:lnTo>
                <a:lnTo>
                  <a:pt x="2002967" y="38100"/>
                </a:lnTo>
                <a:lnTo>
                  <a:pt x="1987092" y="46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1514" y="146361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8167" y="119329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7811" y="1417319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18848" y="932776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FF"/>
                </a:solidFill>
                <a:latin typeface="黑体"/>
                <a:cs typeface="黑体"/>
              </a:rPr>
              <a:t>匀强磁场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7718" y="1842274"/>
            <a:ext cx="642620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磁场中各点的磁感应强度的大小相等、方向相 同，这个磁场叫作匀强磁场。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algn="r" marR="1932305">
              <a:lnSpc>
                <a:spcPct val="100000"/>
              </a:lnSpc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2025-04-19T13:47:17Z</dcterms:created>
  <dcterms:modified xsi:type="dcterms:W3CDTF">2025-04-19T13:47:17Z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